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2192000" cy="6858000"/>
  <p:notesSz cx="7010400" cy="9296400"/>
  <p:embeddedFontLst>
    <p:embeddedFont>
      <p:font typeface="Black Ops One" panose="020B0604020202020204" charset="0"/>
      <p:regular r:id="rId39"/>
    </p:embeddedFont>
    <p:embeddedFont>
      <p:font typeface="Century Gothic" panose="020B0502020202020204" pitchFamily="34" charset="0"/>
      <p:regular r:id="rId40"/>
      <p:bold r:id="rId41"/>
      <p:italic r:id="rId42"/>
      <p:boldItalic r:id="rId43"/>
    </p:embeddedFont>
    <p:embeddedFont>
      <p:font typeface="Montserrat" panose="020B0604020202020204" charset="0"/>
      <p:regular r:id="rId44"/>
      <p:bold r:id="rId45"/>
      <p:italic r:id="rId46"/>
      <p:boldItalic r:id="rId47"/>
    </p:embeddedFont>
    <p:embeddedFont>
      <p:font typeface="Montserrat ExtraBold" panose="020B0604020202020204" charset="0"/>
      <p:bold r:id="rId48"/>
      <p:boldItalic r:id="rId49"/>
    </p:embeddedFont>
    <p:embeddedFont>
      <p:font typeface="Calibri" panose="020F0502020204030204" pitchFamily="34" charset="0"/>
      <p:regular r:id="rId50"/>
      <p:bold r:id="rId51"/>
      <p:italic r:id="rId52"/>
      <p:boldItalic r:id="rId53"/>
    </p:embeddedFont>
    <p:embeddedFont>
      <p:font typeface="Montserrat SemiBold" panose="020B0604020202020204" charset="0"/>
      <p:regular r:id="rId54"/>
      <p:bold r:id="rId55"/>
      <p:italic r:id="rId56"/>
      <p:boldItalic r:id="rId57"/>
    </p:embeddedFont>
    <p:embeddedFont>
      <p:font typeface="Merriweather" panose="020B060402020202020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747775"/>
          </p15:clr>
        </p15:guide>
        <p15:guide id="2" pos="3840">
          <p15:clr>
            <a:srgbClr val="747775"/>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2" roundtripDataSignature="AMtx7miIkk74nE2opwXQH6SWe3p1xT5zi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B5E7F97-E09E-4F7B-947F-763F54CDE88D}">
  <a:tblStyle styleId="{0B5E7F97-E09E-4F7B-947F-763F54CDE88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30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2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3037840" cy="466434"/>
          </a:xfrm>
          <a:prstGeom prst="rect">
            <a:avLst/>
          </a:prstGeom>
          <a:noFill/>
          <a:ln>
            <a:noFill/>
          </a:ln>
        </p:spPr>
        <p:txBody>
          <a:bodyPr spcFirstLastPara="1" wrap="square" lIns="96650" tIns="48325" rIns="96650" bIns="4832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9" y="1"/>
            <a:ext cx="3037840" cy="466434"/>
          </a:xfrm>
          <a:prstGeom prst="rect">
            <a:avLst/>
          </a:prstGeom>
          <a:noFill/>
          <a:ln>
            <a:noFill/>
          </a:ln>
        </p:spPr>
        <p:txBody>
          <a:bodyPr spcFirstLastPara="1" wrap="square" lIns="96650" tIns="48325" rIns="96650" bIns="4832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4"/>
            <a:ext cx="5608320" cy="3660458"/>
          </a:xfrm>
          <a:prstGeom prst="rect">
            <a:avLst/>
          </a:prstGeom>
          <a:noFill/>
          <a:ln>
            <a:noFill/>
          </a:ln>
        </p:spPr>
        <p:txBody>
          <a:bodyPr spcFirstLastPara="1" wrap="square" lIns="96650" tIns="48325" rIns="96650" bIns="483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6650" tIns="48325" rIns="96650" bIns="4832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9" y="8829967"/>
            <a:ext cx="3037840" cy="466433"/>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
        <p:cNvGrpSpPr/>
        <p:nvPr/>
      </p:nvGrpSpPr>
      <p:grpSpPr>
        <a:xfrm>
          <a:off x="0" y="0"/>
          <a:ext cx="0" cy="0"/>
          <a:chOff x="0" y="0"/>
          <a:chExt cx="0" cy="0"/>
        </a:xfrm>
      </p:grpSpPr>
      <p:sp>
        <p:nvSpPr>
          <p:cNvPr id="22" name="Google Shape;22;p1:notes"/>
          <p:cNvSpPr txBox="1">
            <a:spLocks noGrp="1"/>
          </p:cNvSpPr>
          <p:nvPr>
            <p:ph type="body" idx="1"/>
          </p:nvPr>
        </p:nvSpPr>
        <p:spPr>
          <a:xfrm>
            <a:off x="701040" y="4473894"/>
            <a:ext cx="5608320" cy="3660458"/>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23" name="Google Shape;23;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0208fa3b0d_14_0:notes"/>
          <p:cNvSpPr txBox="1">
            <a:spLocks noGrp="1"/>
          </p:cNvSpPr>
          <p:nvPr>
            <p:ph type="body" idx="1"/>
          </p:nvPr>
        </p:nvSpPr>
        <p:spPr>
          <a:xfrm>
            <a:off x="701040" y="4473894"/>
            <a:ext cx="5608131" cy="3660581"/>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10" name="Google Shape;110;g20208fa3b0d_14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0208fa3b0d_14_128:notes"/>
          <p:cNvSpPr txBox="1">
            <a:spLocks noGrp="1"/>
          </p:cNvSpPr>
          <p:nvPr>
            <p:ph type="body" idx="1"/>
          </p:nvPr>
        </p:nvSpPr>
        <p:spPr>
          <a:xfrm>
            <a:off x="701040" y="4473894"/>
            <a:ext cx="5608131" cy="3660581"/>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20" name="Google Shape;120;g20208fa3b0d_14_1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0208fa3b0d_14_9:notes"/>
          <p:cNvSpPr txBox="1">
            <a:spLocks noGrp="1"/>
          </p:cNvSpPr>
          <p:nvPr>
            <p:ph type="body" idx="1"/>
          </p:nvPr>
        </p:nvSpPr>
        <p:spPr>
          <a:xfrm>
            <a:off x="701040" y="4473894"/>
            <a:ext cx="5608131" cy="3660581"/>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30" name="Google Shape;130;g20208fa3b0d_14_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0208fa3b0d_14_19:notes"/>
          <p:cNvSpPr txBox="1">
            <a:spLocks noGrp="1"/>
          </p:cNvSpPr>
          <p:nvPr>
            <p:ph type="body" idx="1"/>
          </p:nvPr>
        </p:nvSpPr>
        <p:spPr>
          <a:xfrm>
            <a:off x="701040" y="4473894"/>
            <a:ext cx="5608131" cy="3660581"/>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40" name="Google Shape;140;g20208fa3b0d_14_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0208fa3b0d_14_27:notes"/>
          <p:cNvSpPr txBox="1">
            <a:spLocks noGrp="1"/>
          </p:cNvSpPr>
          <p:nvPr>
            <p:ph type="body" idx="1"/>
          </p:nvPr>
        </p:nvSpPr>
        <p:spPr>
          <a:xfrm>
            <a:off x="701040" y="4473894"/>
            <a:ext cx="5608131" cy="3660581"/>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49" name="Google Shape;149;g20208fa3b0d_14_2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0208fa3b0d_14_36:notes"/>
          <p:cNvSpPr txBox="1">
            <a:spLocks noGrp="1"/>
          </p:cNvSpPr>
          <p:nvPr>
            <p:ph type="body" idx="1"/>
          </p:nvPr>
        </p:nvSpPr>
        <p:spPr>
          <a:xfrm>
            <a:off x="701040" y="4473894"/>
            <a:ext cx="5608131" cy="3660581"/>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59" name="Google Shape;159;g20208fa3b0d_14_3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0208fa3b0d_14_53:notes"/>
          <p:cNvSpPr txBox="1">
            <a:spLocks noGrp="1"/>
          </p:cNvSpPr>
          <p:nvPr>
            <p:ph type="body" idx="1"/>
          </p:nvPr>
        </p:nvSpPr>
        <p:spPr>
          <a:xfrm>
            <a:off x="701040" y="4473894"/>
            <a:ext cx="5608131" cy="3660581"/>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68" name="Google Shape;168;g20208fa3b0d_14_5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0208fa3b0d_14_140:notes"/>
          <p:cNvSpPr txBox="1">
            <a:spLocks noGrp="1"/>
          </p:cNvSpPr>
          <p:nvPr>
            <p:ph type="body" idx="1"/>
          </p:nvPr>
        </p:nvSpPr>
        <p:spPr>
          <a:xfrm>
            <a:off x="701040" y="4473894"/>
            <a:ext cx="5608131" cy="3660581"/>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77" name="Google Shape;177;g20208fa3b0d_14_1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0208fa3b0d_14_45:notes"/>
          <p:cNvSpPr txBox="1">
            <a:spLocks noGrp="1"/>
          </p:cNvSpPr>
          <p:nvPr>
            <p:ph type="body" idx="1"/>
          </p:nvPr>
        </p:nvSpPr>
        <p:spPr>
          <a:xfrm>
            <a:off x="701040" y="4473894"/>
            <a:ext cx="5608131" cy="3660581"/>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88" name="Google Shape;188;g20208fa3b0d_14_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094b7bb16c_3_0:notes"/>
          <p:cNvSpPr txBox="1">
            <a:spLocks noGrp="1"/>
          </p:cNvSpPr>
          <p:nvPr>
            <p:ph type="body" idx="1"/>
          </p:nvPr>
        </p:nvSpPr>
        <p:spPr>
          <a:xfrm>
            <a:off x="701040" y="4473894"/>
            <a:ext cx="5608131" cy="3660581"/>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99" name="Google Shape;199;g2094b7bb16c_3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2:notes"/>
          <p:cNvSpPr txBox="1">
            <a:spLocks noGrp="1"/>
          </p:cNvSpPr>
          <p:nvPr>
            <p:ph type="body" idx="1"/>
          </p:nvPr>
        </p:nvSpPr>
        <p:spPr>
          <a:xfrm>
            <a:off x="701040" y="4473894"/>
            <a:ext cx="5608131" cy="3660581"/>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35" name="Google Shape;35;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0208fa3b0d_14_67:notes"/>
          <p:cNvSpPr txBox="1">
            <a:spLocks noGrp="1"/>
          </p:cNvSpPr>
          <p:nvPr>
            <p:ph type="body" idx="1"/>
          </p:nvPr>
        </p:nvSpPr>
        <p:spPr>
          <a:xfrm>
            <a:off x="701040" y="4473894"/>
            <a:ext cx="5608131" cy="3660581"/>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211" name="Google Shape;211;g20208fa3b0d_14_6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0208fa3b0d_14_79:notes"/>
          <p:cNvSpPr txBox="1">
            <a:spLocks noGrp="1"/>
          </p:cNvSpPr>
          <p:nvPr>
            <p:ph type="body" idx="1"/>
          </p:nvPr>
        </p:nvSpPr>
        <p:spPr>
          <a:xfrm>
            <a:off x="701040" y="4473894"/>
            <a:ext cx="5608131" cy="3660581"/>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220" name="Google Shape;220;g20208fa3b0d_14_7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0208fa3b0d_14_88:notes"/>
          <p:cNvSpPr txBox="1">
            <a:spLocks noGrp="1"/>
          </p:cNvSpPr>
          <p:nvPr>
            <p:ph type="body" idx="1"/>
          </p:nvPr>
        </p:nvSpPr>
        <p:spPr>
          <a:xfrm>
            <a:off x="701040" y="4473894"/>
            <a:ext cx="5608131" cy="3660581"/>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229" name="Google Shape;229;g20208fa3b0d_14_8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0208fa3b0d_14_97:notes"/>
          <p:cNvSpPr txBox="1">
            <a:spLocks noGrp="1"/>
          </p:cNvSpPr>
          <p:nvPr>
            <p:ph type="body" idx="1"/>
          </p:nvPr>
        </p:nvSpPr>
        <p:spPr>
          <a:xfrm>
            <a:off x="701040" y="4473894"/>
            <a:ext cx="5608131" cy="3660581"/>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238" name="Google Shape;238;g20208fa3b0d_14_9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0208fa3b0d_14_106:notes"/>
          <p:cNvSpPr txBox="1">
            <a:spLocks noGrp="1"/>
          </p:cNvSpPr>
          <p:nvPr>
            <p:ph type="body" idx="1"/>
          </p:nvPr>
        </p:nvSpPr>
        <p:spPr>
          <a:xfrm>
            <a:off x="701040" y="4473894"/>
            <a:ext cx="5608131" cy="3660581"/>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247" name="Google Shape;247;g20208fa3b0d_14_10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0208fa3b0d_14_115:notes"/>
          <p:cNvSpPr txBox="1">
            <a:spLocks noGrp="1"/>
          </p:cNvSpPr>
          <p:nvPr>
            <p:ph type="body" idx="1"/>
          </p:nvPr>
        </p:nvSpPr>
        <p:spPr>
          <a:xfrm>
            <a:off x="701040" y="4473894"/>
            <a:ext cx="5608131" cy="3660581"/>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256" name="Google Shape;256;g20208fa3b0d_14_1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01f9cfb0eb_6_13:notes"/>
          <p:cNvSpPr txBox="1">
            <a:spLocks noGrp="1"/>
          </p:cNvSpPr>
          <p:nvPr>
            <p:ph type="body" idx="1"/>
          </p:nvPr>
        </p:nvSpPr>
        <p:spPr>
          <a:xfrm>
            <a:off x="701040" y="4473894"/>
            <a:ext cx="5608131" cy="3660581"/>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266" name="Google Shape;266;g201f9cfb0eb_6_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1:notes"/>
          <p:cNvSpPr txBox="1">
            <a:spLocks noGrp="1"/>
          </p:cNvSpPr>
          <p:nvPr>
            <p:ph type="body" idx="1"/>
          </p:nvPr>
        </p:nvSpPr>
        <p:spPr>
          <a:xfrm>
            <a:off x="701040" y="4473894"/>
            <a:ext cx="5608131" cy="3660581"/>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279" name="Google Shape;279;p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094b7bb16c_15_13:notes"/>
          <p:cNvSpPr txBox="1">
            <a:spLocks noGrp="1"/>
          </p:cNvSpPr>
          <p:nvPr>
            <p:ph type="body" idx="1"/>
          </p:nvPr>
        </p:nvSpPr>
        <p:spPr>
          <a:xfrm>
            <a:off x="701040" y="4473894"/>
            <a:ext cx="5608131" cy="3660581"/>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294" name="Google Shape;294;g2094b7bb16c_15_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36559218c2_2_4:notes"/>
          <p:cNvSpPr txBox="1">
            <a:spLocks noGrp="1"/>
          </p:cNvSpPr>
          <p:nvPr>
            <p:ph type="body" idx="1"/>
          </p:nvPr>
        </p:nvSpPr>
        <p:spPr>
          <a:xfrm>
            <a:off x="701040" y="4473894"/>
            <a:ext cx="5608131" cy="3660581"/>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305" name="Google Shape;305;g136559218c2_2_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g2094b7bb16c_2_4:notes"/>
          <p:cNvSpPr txBox="1">
            <a:spLocks noGrp="1"/>
          </p:cNvSpPr>
          <p:nvPr>
            <p:ph type="body" idx="1"/>
          </p:nvPr>
        </p:nvSpPr>
        <p:spPr>
          <a:xfrm>
            <a:off x="701040" y="4473894"/>
            <a:ext cx="5608131" cy="3660581"/>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45" name="Google Shape;45;g2094b7bb16c_2_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01f9cfb0eb_6_28:notes"/>
          <p:cNvSpPr txBox="1">
            <a:spLocks noGrp="1"/>
          </p:cNvSpPr>
          <p:nvPr>
            <p:ph type="body" idx="1"/>
          </p:nvPr>
        </p:nvSpPr>
        <p:spPr>
          <a:xfrm>
            <a:off x="701040" y="4473894"/>
            <a:ext cx="5608131" cy="3660581"/>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314" name="Google Shape;314;g201f9cfb0eb_6_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16d289d4a2_0_8:notes"/>
          <p:cNvSpPr txBox="1">
            <a:spLocks noGrp="1"/>
          </p:cNvSpPr>
          <p:nvPr>
            <p:ph type="body" idx="1"/>
          </p:nvPr>
        </p:nvSpPr>
        <p:spPr>
          <a:xfrm>
            <a:off x="701040" y="4473894"/>
            <a:ext cx="5608131" cy="3660581"/>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323" name="Google Shape;323;g216d289d4a2_0_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13543ad80d4_0_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g13543ad80d4_0_23:notes"/>
          <p:cNvSpPr txBox="1">
            <a:spLocks noGrp="1"/>
          </p:cNvSpPr>
          <p:nvPr>
            <p:ph type="body" idx="1"/>
          </p:nvPr>
        </p:nvSpPr>
        <p:spPr>
          <a:xfrm>
            <a:off x="701040" y="4473894"/>
            <a:ext cx="5608131" cy="3660581"/>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335" name="Google Shape;335;g13543ad80d4_0_23:notes"/>
          <p:cNvSpPr txBox="1">
            <a:spLocks noGrp="1"/>
          </p:cNvSpPr>
          <p:nvPr>
            <p:ph type="sldNum" idx="12"/>
          </p:nvPr>
        </p:nvSpPr>
        <p:spPr>
          <a:xfrm>
            <a:off x="3970938" y="8829967"/>
            <a:ext cx="3037889" cy="466505"/>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01f9cfb0eb_8_16:notes"/>
          <p:cNvSpPr txBox="1">
            <a:spLocks noGrp="1"/>
          </p:cNvSpPr>
          <p:nvPr>
            <p:ph type="body" idx="1"/>
          </p:nvPr>
        </p:nvSpPr>
        <p:spPr>
          <a:xfrm>
            <a:off x="701040" y="4473894"/>
            <a:ext cx="5608131" cy="3660581"/>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349" name="Google Shape;349;g201f9cfb0eb_8_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094b7bb16c_1_12:notes"/>
          <p:cNvSpPr txBox="1">
            <a:spLocks noGrp="1"/>
          </p:cNvSpPr>
          <p:nvPr>
            <p:ph type="body" idx="1"/>
          </p:nvPr>
        </p:nvSpPr>
        <p:spPr>
          <a:xfrm>
            <a:off x="701040" y="4473894"/>
            <a:ext cx="5608131" cy="3660581"/>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358" name="Google Shape;358;g2094b7bb16c_1_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094b7bb16c_1_4:notes"/>
          <p:cNvSpPr txBox="1">
            <a:spLocks noGrp="1"/>
          </p:cNvSpPr>
          <p:nvPr>
            <p:ph type="body" idx="1"/>
          </p:nvPr>
        </p:nvSpPr>
        <p:spPr>
          <a:xfrm>
            <a:off x="701040" y="4473894"/>
            <a:ext cx="5608131" cy="3660581"/>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367" name="Google Shape;367;g2094b7bb16c_1_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01f9cfb0eb_8_4:notes"/>
          <p:cNvSpPr txBox="1">
            <a:spLocks noGrp="1"/>
          </p:cNvSpPr>
          <p:nvPr>
            <p:ph type="body" idx="1"/>
          </p:nvPr>
        </p:nvSpPr>
        <p:spPr>
          <a:xfrm>
            <a:off x="701040" y="4473894"/>
            <a:ext cx="5608131" cy="3660581"/>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376" name="Google Shape;376;g201f9cfb0eb_8_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21c644b7275_0_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21c644b7275_0_7:notes"/>
          <p:cNvSpPr txBox="1">
            <a:spLocks noGrp="1"/>
          </p:cNvSpPr>
          <p:nvPr>
            <p:ph type="body" idx="1"/>
          </p:nvPr>
        </p:nvSpPr>
        <p:spPr>
          <a:xfrm>
            <a:off x="701040" y="4473894"/>
            <a:ext cx="5608131" cy="3660581"/>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56" name="Google Shape;56;g21c644b7275_0_7:notes"/>
          <p:cNvSpPr txBox="1">
            <a:spLocks noGrp="1"/>
          </p:cNvSpPr>
          <p:nvPr>
            <p:ph type="sldNum" idx="12"/>
          </p:nvPr>
        </p:nvSpPr>
        <p:spPr>
          <a:xfrm>
            <a:off x="3970938" y="8829967"/>
            <a:ext cx="3037889" cy="466505"/>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094b7bb16c_2_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094b7bb16c_2_13:notes"/>
          <p:cNvSpPr txBox="1">
            <a:spLocks noGrp="1"/>
          </p:cNvSpPr>
          <p:nvPr>
            <p:ph type="body" idx="1"/>
          </p:nvPr>
        </p:nvSpPr>
        <p:spPr>
          <a:xfrm>
            <a:off x="701040" y="4473894"/>
            <a:ext cx="5608131" cy="3660581"/>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63" name="Google Shape;63;g2094b7bb16c_2_13:notes"/>
          <p:cNvSpPr txBox="1">
            <a:spLocks noGrp="1"/>
          </p:cNvSpPr>
          <p:nvPr>
            <p:ph type="sldNum" idx="12"/>
          </p:nvPr>
        </p:nvSpPr>
        <p:spPr>
          <a:xfrm>
            <a:off x="3970938" y="8829967"/>
            <a:ext cx="3037889" cy="466505"/>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7:notes"/>
          <p:cNvSpPr txBox="1">
            <a:spLocks noGrp="1"/>
          </p:cNvSpPr>
          <p:nvPr>
            <p:ph type="body" idx="1"/>
          </p:nvPr>
        </p:nvSpPr>
        <p:spPr>
          <a:xfrm>
            <a:off x="701040" y="4473894"/>
            <a:ext cx="5608131" cy="3660581"/>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72" name="Google Shape;72;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6:notes"/>
          <p:cNvSpPr txBox="1">
            <a:spLocks noGrp="1"/>
          </p:cNvSpPr>
          <p:nvPr>
            <p:ph type="body" idx="1"/>
          </p:nvPr>
        </p:nvSpPr>
        <p:spPr>
          <a:xfrm>
            <a:off x="701040" y="4473894"/>
            <a:ext cx="5608131" cy="3660581"/>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82" name="Google Shape;82;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09693d559d_0_4:notes"/>
          <p:cNvSpPr txBox="1">
            <a:spLocks noGrp="1"/>
          </p:cNvSpPr>
          <p:nvPr>
            <p:ph type="body" idx="1"/>
          </p:nvPr>
        </p:nvSpPr>
        <p:spPr>
          <a:xfrm>
            <a:off x="701040" y="4473894"/>
            <a:ext cx="5608131" cy="3660581"/>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91" name="Google Shape;91;g209693d559d_0_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0:notes"/>
          <p:cNvSpPr txBox="1">
            <a:spLocks noGrp="1"/>
          </p:cNvSpPr>
          <p:nvPr>
            <p:ph type="body" idx="1"/>
          </p:nvPr>
        </p:nvSpPr>
        <p:spPr>
          <a:xfrm>
            <a:off x="701040" y="4473894"/>
            <a:ext cx="5608131" cy="3660581"/>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00" name="Google Shape;100;p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9"/>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2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2"/>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5"/>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7"/>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youtu.be/1RpXG3w-iLU"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
        <p:cNvGrpSpPr/>
        <p:nvPr/>
      </p:nvGrpSpPr>
      <p:grpSpPr>
        <a:xfrm>
          <a:off x="0" y="0"/>
          <a:ext cx="0" cy="0"/>
          <a:chOff x="0" y="0"/>
          <a:chExt cx="0" cy="0"/>
        </a:xfrm>
      </p:grpSpPr>
      <p:sp>
        <p:nvSpPr>
          <p:cNvPr id="25" name="Google Shape;25;p1"/>
          <p:cNvSpPr/>
          <p:nvPr/>
        </p:nvSpPr>
        <p:spPr>
          <a:xfrm>
            <a:off x="12700" y="0"/>
            <a:ext cx="6096000" cy="6858000"/>
          </a:xfrm>
          <a:prstGeom prst="rect">
            <a:avLst/>
          </a:prstGeom>
          <a:solidFill>
            <a:srgbClr val="BB24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 name="Google Shape;26;p1"/>
          <p:cNvSpPr txBox="1"/>
          <p:nvPr/>
        </p:nvSpPr>
        <p:spPr>
          <a:xfrm>
            <a:off x="-8400" y="-432700"/>
            <a:ext cx="6370200" cy="5448900"/>
          </a:xfrm>
          <a:prstGeom prst="rect">
            <a:avLst/>
          </a:prstGeom>
          <a:noFill/>
          <a:ln>
            <a:noFill/>
          </a:ln>
        </p:spPr>
        <p:txBody>
          <a:bodyPr spcFirstLastPara="1" wrap="square" lIns="228600" tIns="0" rIns="91425" bIns="91425" anchor="t" anchorCtr="0">
            <a:spAutoFit/>
          </a:bodyPr>
          <a:lstStyle/>
          <a:p>
            <a:pPr marL="0" marR="0" lvl="0" indent="0" algn="l" rtl="0">
              <a:lnSpc>
                <a:spcPct val="100000"/>
              </a:lnSpc>
              <a:spcBef>
                <a:spcPts val="0"/>
              </a:spcBef>
              <a:spcAft>
                <a:spcPts val="0"/>
              </a:spcAft>
              <a:buClr>
                <a:srgbClr val="000000"/>
              </a:buClr>
              <a:buSzPts val="4900"/>
              <a:buFont typeface="Arial"/>
              <a:buNone/>
            </a:pPr>
            <a:endParaRPr sz="4900" b="0" i="0" u="none" strike="noStrike" cap="none">
              <a:solidFill>
                <a:srgbClr val="F1C232"/>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4900"/>
              <a:buFont typeface="Arial"/>
              <a:buNone/>
            </a:pPr>
            <a:r>
              <a:rPr lang="en-US" sz="4900" b="0" i="0" u="none" strike="noStrike" cap="none">
                <a:solidFill>
                  <a:srgbClr val="F1C232"/>
                </a:solidFill>
                <a:latin typeface="Merriweather"/>
                <a:ea typeface="Merriweather"/>
                <a:cs typeface="Merriweather"/>
                <a:sym typeface="Merriweather"/>
              </a:rPr>
              <a:t>STOUGHTON FIRE </a:t>
            </a:r>
            <a:r>
              <a:rPr lang="en-US" sz="4900">
                <a:solidFill>
                  <a:srgbClr val="F1C232"/>
                </a:solidFill>
                <a:latin typeface="Merriweather"/>
                <a:ea typeface="Merriweather"/>
                <a:cs typeface="Merriweather"/>
                <a:sym typeface="Merriweather"/>
              </a:rPr>
              <a:t>STATION PROJECT </a:t>
            </a:r>
            <a:endParaRPr sz="4900">
              <a:solidFill>
                <a:srgbClr val="F1C232"/>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4900"/>
              <a:buFont typeface="Arial"/>
              <a:buNone/>
            </a:pPr>
            <a:r>
              <a:rPr lang="en-US" sz="4900" b="0" i="0" u="none" strike="noStrike" cap="none">
                <a:solidFill>
                  <a:srgbClr val="F1C232"/>
                </a:solidFill>
                <a:latin typeface="Merriweather"/>
                <a:ea typeface="Merriweather"/>
                <a:cs typeface="Merriweather"/>
                <a:sym typeface="Merriweather"/>
              </a:rPr>
              <a:t>PUBLIC </a:t>
            </a:r>
            <a:endParaRPr sz="4900" b="0" i="0" u="none" strike="noStrike" cap="none">
              <a:solidFill>
                <a:srgbClr val="F1C232"/>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4900"/>
              <a:buFont typeface="Arial"/>
              <a:buNone/>
            </a:pPr>
            <a:r>
              <a:rPr lang="en-US" sz="4900">
                <a:solidFill>
                  <a:srgbClr val="F1C232"/>
                </a:solidFill>
                <a:latin typeface="Merriweather"/>
                <a:ea typeface="Merriweather"/>
                <a:cs typeface="Merriweather"/>
                <a:sym typeface="Merriweather"/>
              </a:rPr>
              <a:t>   INFORMATION MEETING</a:t>
            </a:r>
            <a:r>
              <a:rPr lang="en-US" sz="4900" b="0" i="0" u="none" strike="noStrike" cap="none">
                <a:solidFill>
                  <a:srgbClr val="F1C232"/>
                </a:solidFill>
                <a:latin typeface="Merriweather"/>
                <a:ea typeface="Merriweather"/>
                <a:cs typeface="Merriweather"/>
                <a:sym typeface="Merriweather"/>
              </a:rPr>
              <a:t> </a:t>
            </a:r>
            <a:endParaRPr sz="900" b="0" i="0" u="none" strike="noStrike" cap="none">
              <a:solidFill>
                <a:srgbClr val="F1C232"/>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5400"/>
              <a:buFont typeface="Arial"/>
              <a:buNone/>
            </a:pPr>
            <a:endParaRPr sz="5400" b="0" i="0" u="none" strike="noStrike" cap="none">
              <a:solidFill>
                <a:schemeClr val="lt2"/>
              </a:solidFill>
              <a:latin typeface="Montserrat SemiBold"/>
              <a:ea typeface="Montserrat SemiBold"/>
              <a:cs typeface="Montserrat SemiBold"/>
              <a:sym typeface="Montserrat SemiBold"/>
            </a:endParaRPr>
          </a:p>
        </p:txBody>
      </p:sp>
      <p:sp>
        <p:nvSpPr>
          <p:cNvPr id="27" name="Google Shape;27;p1"/>
          <p:cNvSpPr txBox="1"/>
          <p:nvPr/>
        </p:nvSpPr>
        <p:spPr>
          <a:xfrm>
            <a:off x="3130500" y="5803677"/>
            <a:ext cx="2952900" cy="384900"/>
          </a:xfrm>
          <a:prstGeom prst="rect">
            <a:avLst/>
          </a:prstGeom>
          <a:noFill/>
          <a:ln>
            <a:noFill/>
          </a:ln>
        </p:spPr>
        <p:txBody>
          <a:bodyPr spcFirstLastPara="1" wrap="square" lIns="0" tIns="137150" rIns="182875" bIns="0" anchor="t" anchorCtr="0">
            <a:spAutoFit/>
          </a:bodyPr>
          <a:lstStyle/>
          <a:p>
            <a:pPr marL="0" marR="0" lvl="0" indent="0" algn="r" rtl="0">
              <a:lnSpc>
                <a:spcPct val="100000"/>
              </a:lnSpc>
              <a:spcBef>
                <a:spcPts val="0"/>
              </a:spcBef>
              <a:spcAft>
                <a:spcPts val="0"/>
              </a:spcAft>
              <a:buClr>
                <a:schemeClr val="lt2"/>
              </a:buClr>
              <a:buSzPts val="1600"/>
              <a:buFont typeface="Montserrat"/>
              <a:buNone/>
            </a:pPr>
            <a:r>
              <a:rPr lang="en-US" sz="1600" b="0" i="0" u="none" strike="noStrike" cap="none">
                <a:solidFill>
                  <a:schemeClr val="lt2"/>
                </a:solidFill>
                <a:latin typeface="Montserrat"/>
                <a:ea typeface="Montserrat"/>
                <a:cs typeface="Montserrat"/>
                <a:sym typeface="Montserrat"/>
              </a:rPr>
              <a:t>March 20, 2023</a:t>
            </a:r>
            <a:endParaRPr sz="1600" b="0" i="0" u="none" strike="noStrike" cap="none">
              <a:solidFill>
                <a:schemeClr val="lt2"/>
              </a:solidFill>
              <a:latin typeface="Montserrat"/>
              <a:ea typeface="Montserrat"/>
              <a:cs typeface="Montserrat"/>
              <a:sym typeface="Montserrat"/>
            </a:endParaRPr>
          </a:p>
        </p:txBody>
      </p:sp>
      <p:sp>
        <p:nvSpPr>
          <p:cNvPr id="28" name="Google Shape;28;p1"/>
          <p:cNvSpPr txBox="1"/>
          <p:nvPr/>
        </p:nvSpPr>
        <p:spPr>
          <a:xfrm>
            <a:off x="6108700" y="3052775"/>
            <a:ext cx="6096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 name="Google Shape;29;p1"/>
          <p:cNvPicPr preferRelativeResize="0"/>
          <p:nvPr/>
        </p:nvPicPr>
        <p:blipFill rotWithShape="1">
          <a:blip r:embed="rId3">
            <a:alphaModFix/>
          </a:blip>
          <a:srcRect l="22874" t="1966" r="672" b="3010"/>
          <a:stretch/>
        </p:blipFill>
        <p:spPr>
          <a:xfrm>
            <a:off x="6159300" y="3296158"/>
            <a:ext cx="6015899" cy="2918257"/>
          </a:xfrm>
          <a:prstGeom prst="rect">
            <a:avLst/>
          </a:prstGeom>
          <a:noFill/>
          <a:ln>
            <a:noFill/>
          </a:ln>
        </p:spPr>
      </p:pic>
      <p:sp>
        <p:nvSpPr>
          <p:cNvPr id="30" name="Google Shape;30;p1"/>
          <p:cNvSpPr txBox="1"/>
          <p:nvPr/>
        </p:nvSpPr>
        <p:spPr>
          <a:xfrm>
            <a:off x="753900" y="4493383"/>
            <a:ext cx="4567200" cy="1169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1C232"/>
                </a:solidFill>
                <a:latin typeface="Merriweather"/>
                <a:ea typeface="Merriweather"/>
                <a:cs typeface="Merriweather"/>
                <a:sym typeface="Merriweather"/>
              </a:rPr>
              <a:t>400 Prospect Street - Stoughton Fire Station #1</a:t>
            </a:r>
            <a:endParaRPr/>
          </a:p>
          <a:p>
            <a:pPr marL="0" marR="0" lvl="0" indent="0" algn="l" rtl="0">
              <a:lnSpc>
                <a:spcPct val="100000"/>
              </a:lnSpc>
              <a:spcBef>
                <a:spcPts val="0"/>
              </a:spcBef>
              <a:spcAft>
                <a:spcPts val="0"/>
              </a:spcAft>
              <a:buNone/>
            </a:pPr>
            <a:endParaRPr sz="1400" b="0" i="0" u="none" strike="noStrike" cap="none">
              <a:solidFill>
                <a:srgbClr val="F1C232"/>
              </a:solidFill>
              <a:latin typeface="Merriweather"/>
              <a:ea typeface="Merriweather"/>
              <a:cs typeface="Merriweather"/>
              <a:sym typeface="Merriweather"/>
            </a:endParaRPr>
          </a:p>
          <a:p>
            <a:pPr marL="0" marR="0" lvl="0" indent="0" algn="l" rtl="0">
              <a:lnSpc>
                <a:spcPct val="100000"/>
              </a:lnSpc>
              <a:spcBef>
                <a:spcPts val="0"/>
              </a:spcBef>
              <a:spcAft>
                <a:spcPts val="0"/>
              </a:spcAft>
              <a:buNone/>
            </a:pPr>
            <a:endParaRPr sz="1400" b="0" i="0" u="none" strike="noStrike" cap="none">
              <a:solidFill>
                <a:srgbClr val="F1C232"/>
              </a:solidFill>
              <a:latin typeface="Merriweather"/>
              <a:ea typeface="Merriweather"/>
              <a:cs typeface="Merriweather"/>
              <a:sym typeface="Merriweather"/>
            </a:endParaRPr>
          </a:p>
          <a:p>
            <a:pPr marL="0" marR="0" lvl="0" indent="0" algn="l" rtl="0">
              <a:lnSpc>
                <a:spcPct val="100000"/>
              </a:lnSpc>
              <a:spcBef>
                <a:spcPts val="0"/>
              </a:spcBef>
              <a:spcAft>
                <a:spcPts val="0"/>
              </a:spcAft>
              <a:buNone/>
            </a:pPr>
            <a:r>
              <a:rPr lang="en-US" sz="1400" b="0" i="0" u="none" strike="noStrike" cap="none">
                <a:solidFill>
                  <a:srgbClr val="F1C232"/>
                </a:solidFill>
                <a:latin typeface="Merriweather"/>
                <a:ea typeface="Merriweather"/>
                <a:cs typeface="Merriweather"/>
                <a:sym typeface="Merriweather"/>
              </a:rPr>
              <a:t>30 Freeman St – Headquarters and  Emergency Operations and Public Health Center</a:t>
            </a:r>
            <a:endParaRPr sz="1400" b="0" i="0" u="none" strike="noStrike" cap="none">
              <a:solidFill>
                <a:srgbClr val="000000"/>
              </a:solidFill>
              <a:latin typeface="Arial"/>
              <a:ea typeface="Arial"/>
              <a:cs typeface="Arial"/>
              <a:sym typeface="Arial"/>
            </a:endParaRPr>
          </a:p>
        </p:txBody>
      </p:sp>
      <p:cxnSp>
        <p:nvCxnSpPr>
          <p:cNvPr id="31" name="Google Shape;31;p1"/>
          <p:cNvCxnSpPr/>
          <p:nvPr/>
        </p:nvCxnSpPr>
        <p:spPr>
          <a:xfrm>
            <a:off x="332802" y="1772158"/>
            <a:ext cx="3816300" cy="0"/>
          </a:xfrm>
          <a:prstGeom prst="straightConnector1">
            <a:avLst/>
          </a:prstGeom>
          <a:noFill/>
          <a:ln w="9525" cap="flat" cmpd="sng">
            <a:solidFill>
              <a:srgbClr val="FFFF00"/>
            </a:solidFill>
            <a:prstDash val="solid"/>
            <a:round/>
            <a:headEnd type="none" w="sm" len="sm"/>
            <a:tailEnd type="none" w="sm" len="sm"/>
          </a:ln>
        </p:spPr>
      </p:cxnSp>
      <p:pic>
        <p:nvPicPr>
          <p:cNvPr id="32" name="Google Shape;32;p1" descr="A picture containing text&#10;&#10;Description automatically generated"/>
          <p:cNvPicPr preferRelativeResize="0"/>
          <p:nvPr/>
        </p:nvPicPr>
        <p:blipFill rotWithShape="1">
          <a:blip r:embed="rId4">
            <a:alphaModFix/>
          </a:blip>
          <a:srcRect/>
          <a:stretch/>
        </p:blipFill>
        <p:spPr>
          <a:xfrm>
            <a:off x="6129800" y="0"/>
            <a:ext cx="6045399" cy="368559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g20208fa3b0d_14_0"/>
          <p:cNvSpPr/>
          <p:nvPr/>
        </p:nvSpPr>
        <p:spPr>
          <a:xfrm>
            <a:off x="0" y="-1"/>
            <a:ext cx="12192000" cy="956400"/>
          </a:xfrm>
          <a:prstGeom prst="rect">
            <a:avLst/>
          </a:prstGeom>
          <a:solidFill>
            <a:srgbClr val="BB2424"/>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g20208fa3b0d_14_0"/>
          <p:cNvSpPr txBox="1"/>
          <p:nvPr/>
        </p:nvSpPr>
        <p:spPr>
          <a:xfrm>
            <a:off x="548107" y="308355"/>
            <a:ext cx="10392000" cy="861900"/>
          </a:xfrm>
          <a:prstGeom prst="rect">
            <a:avLst/>
          </a:prstGeom>
          <a:noFill/>
          <a:ln>
            <a:noFill/>
          </a:ln>
        </p:spPr>
        <p:txBody>
          <a:bodyPr spcFirstLastPara="1" wrap="square" lIns="274300" tIns="0" rIns="274300" bIns="0" anchor="ctr"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a:solidFill>
                  <a:schemeClr val="lt1"/>
                </a:solidFill>
                <a:latin typeface="Montserrat SemiBold"/>
                <a:ea typeface="Montserrat SemiBold"/>
                <a:cs typeface="Montserrat SemiBold"/>
                <a:sym typeface="Montserrat SemiBold"/>
              </a:rPr>
              <a:t>Initial Site Assessment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Montserrat SemiBold"/>
              <a:ea typeface="Montserrat SemiBold"/>
              <a:cs typeface="Montserrat SemiBold"/>
              <a:sym typeface="Montserrat SemiBold"/>
            </a:endParaRPr>
          </a:p>
        </p:txBody>
      </p:sp>
      <p:sp>
        <p:nvSpPr>
          <p:cNvPr id="114" name="Google Shape;114;g20208fa3b0d_14_0"/>
          <p:cNvSpPr/>
          <p:nvPr/>
        </p:nvSpPr>
        <p:spPr>
          <a:xfrm>
            <a:off x="4971394" y="4456386"/>
            <a:ext cx="40254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p:txBody>
      </p:sp>
      <p:sp>
        <p:nvSpPr>
          <p:cNvPr id="115" name="Google Shape;115;g20208fa3b0d_14_0"/>
          <p:cNvSpPr txBox="1"/>
          <p:nvPr/>
        </p:nvSpPr>
        <p:spPr>
          <a:xfrm>
            <a:off x="3344700" y="2275575"/>
            <a:ext cx="564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6" name="Google Shape;116;g20208fa3b0d_14_0"/>
          <p:cNvPicPr preferRelativeResize="0"/>
          <p:nvPr/>
        </p:nvPicPr>
        <p:blipFill>
          <a:blip r:embed="rId3">
            <a:alphaModFix/>
          </a:blip>
          <a:stretch>
            <a:fillRect/>
          </a:stretch>
        </p:blipFill>
        <p:spPr>
          <a:xfrm>
            <a:off x="43850" y="956400"/>
            <a:ext cx="7652551" cy="5844851"/>
          </a:xfrm>
          <a:prstGeom prst="rect">
            <a:avLst/>
          </a:prstGeom>
          <a:noFill/>
          <a:ln>
            <a:noFill/>
          </a:ln>
        </p:spPr>
      </p:pic>
      <p:sp>
        <p:nvSpPr>
          <p:cNvPr id="117" name="Google Shape;117;g20208fa3b0d_14_0"/>
          <p:cNvSpPr txBox="1"/>
          <p:nvPr/>
        </p:nvSpPr>
        <p:spPr>
          <a:xfrm>
            <a:off x="7696400" y="998550"/>
            <a:ext cx="4444800" cy="5937000"/>
          </a:xfrm>
          <a:prstGeom prst="rect">
            <a:avLst/>
          </a:prstGeom>
          <a:noFill/>
          <a:ln>
            <a:noFill/>
          </a:ln>
        </p:spPr>
        <p:txBody>
          <a:bodyPr spcFirstLastPara="1" wrap="square" lIns="91425" tIns="91425" rIns="91425" bIns="91425" anchor="t" anchorCtr="0">
            <a:spAutoFit/>
          </a:bodyPr>
          <a:lstStyle/>
          <a:p>
            <a:pPr marL="57150" lvl="0" indent="0" algn="l" rtl="0">
              <a:lnSpc>
                <a:spcPct val="107916"/>
              </a:lnSpc>
              <a:spcBef>
                <a:spcPts val="0"/>
              </a:spcBef>
              <a:spcAft>
                <a:spcPts val="0"/>
              </a:spcAft>
              <a:buNone/>
            </a:pPr>
            <a:r>
              <a:rPr lang="en-US" sz="1800" b="1" u="sng">
                <a:solidFill>
                  <a:schemeClr val="dk1"/>
                </a:solidFill>
              </a:rPr>
              <a:t>DIRECTIVE BY TOWN MANAGER:</a:t>
            </a:r>
            <a:endParaRPr sz="1800" b="1" u="sng">
              <a:solidFill>
                <a:schemeClr val="dk1"/>
              </a:solidFill>
            </a:endParaRPr>
          </a:p>
          <a:p>
            <a:pPr marL="57150" lvl="0" indent="0" algn="l" rtl="0">
              <a:lnSpc>
                <a:spcPct val="115000"/>
              </a:lnSpc>
              <a:spcBef>
                <a:spcPts val="0"/>
              </a:spcBef>
              <a:spcAft>
                <a:spcPts val="0"/>
              </a:spcAft>
              <a:buNone/>
            </a:pPr>
            <a:r>
              <a:rPr lang="en-US" sz="1700">
                <a:solidFill>
                  <a:schemeClr val="dk1"/>
                </a:solidFill>
              </a:rPr>
              <a:t>E</a:t>
            </a:r>
            <a:r>
              <a:rPr lang="en-US" sz="1700">
                <a:solidFill>
                  <a:schemeClr val="dk1"/>
                </a:solidFill>
                <a:latin typeface="Calibri"/>
                <a:ea typeface="Calibri"/>
                <a:cs typeface="Calibri"/>
                <a:sym typeface="Calibri"/>
              </a:rPr>
              <a:t>valuate all properties submitted to RFP to ensure buildable portion would support :   </a:t>
            </a:r>
            <a:endParaRPr sz="1700">
              <a:solidFill>
                <a:schemeClr val="dk1"/>
              </a:solidFill>
              <a:latin typeface="Calibri"/>
              <a:ea typeface="Calibri"/>
              <a:cs typeface="Calibri"/>
              <a:sym typeface="Calibri"/>
            </a:endParaRPr>
          </a:p>
          <a:p>
            <a:pPr marL="57150" lvl="0" indent="0" algn="l" rtl="0">
              <a:lnSpc>
                <a:spcPct val="115000"/>
              </a:lnSpc>
              <a:spcBef>
                <a:spcPts val="0"/>
              </a:spcBef>
              <a:spcAft>
                <a:spcPts val="0"/>
              </a:spcAft>
              <a:buNone/>
            </a:pPr>
            <a:r>
              <a:rPr lang="en-US" sz="1700">
                <a:solidFill>
                  <a:schemeClr val="dk1"/>
                </a:solidFill>
                <a:latin typeface="Calibri"/>
                <a:ea typeface="Calibri"/>
                <a:cs typeface="Calibri"/>
                <a:sym typeface="Calibri"/>
              </a:rPr>
              <a:t>bldg. footprint, parking, maneuver area, utilities and stormwater management areas</a:t>
            </a:r>
            <a:endParaRPr sz="1800" b="1" u="sng">
              <a:solidFill>
                <a:schemeClr val="dk1"/>
              </a:solidFill>
            </a:endParaRPr>
          </a:p>
          <a:p>
            <a:pPr marL="0" lvl="0" indent="0" algn="l" rtl="0">
              <a:lnSpc>
                <a:spcPct val="107916"/>
              </a:lnSpc>
              <a:spcBef>
                <a:spcPts val="0"/>
              </a:spcBef>
              <a:spcAft>
                <a:spcPts val="0"/>
              </a:spcAft>
              <a:buNone/>
            </a:pPr>
            <a:r>
              <a:rPr lang="en-US" sz="1700" b="1">
                <a:solidFill>
                  <a:schemeClr val="dk1"/>
                </a:solidFill>
              </a:rPr>
              <a:t>#400 Prospect Street:</a:t>
            </a:r>
            <a:endParaRPr sz="1700" b="1">
              <a:solidFill>
                <a:schemeClr val="dk1"/>
              </a:solidFill>
            </a:endParaRPr>
          </a:p>
          <a:p>
            <a:pPr marL="457200" lvl="0" indent="-330200" algn="l" rtl="0">
              <a:lnSpc>
                <a:spcPct val="107916"/>
              </a:lnSpc>
              <a:spcBef>
                <a:spcPts val="0"/>
              </a:spcBef>
              <a:spcAft>
                <a:spcPts val="0"/>
              </a:spcAft>
              <a:buClr>
                <a:schemeClr val="dk1"/>
              </a:buClr>
              <a:buSzPts val="1600"/>
              <a:buFont typeface="Arial"/>
              <a:buChar char="●"/>
            </a:pPr>
            <a:r>
              <a:rPr lang="en-US" sz="1600">
                <a:solidFill>
                  <a:schemeClr val="dk1"/>
                </a:solidFill>
              </a:rPr>
              <a:t>6 Parcels (8.56 Total AC consists of: Upland, Wetlands, Woods, Brush, Pavement &amp; Building)</a:t>
            </a:r>
            <a:endParaRPr sz="1600">
              <a:solidFill>
                <a:schemeClr val="dk1"/>
              </a:solidFill>
            </a:endParaRPr>
          </a:p>
          <a:p>
            <a:pPr marL="457200" lvl="0" indent="-330200" algn="l" rtl="0">
              <a:lnSpc>
                <a:spcPct val="107916"/>
              </a:lnSpc>
              <a:spcBef>
                <a:spcPts val="0"/>
              </a:spcBef>
              <a:spcAft>
                <a:spcPts val="0"/>
              </a:spcAft>
              <a:buClr>
                <a:schemeClr val="dk1"/>
              </a:buClr>
              <a:buSzPts val="1600"/>
              <a:buFont typeface="Arial"/>
              <a:buChar char="●"/>
            </a:pPr>
            <a:r>
              <a:rPr lang="en-US" sz="1600">
                <a:solidFill>
                  <a:schemeClr val="dk1"/>
                </a:solidFill>
              </a:rPr>
              <a:t>Contiguous Upland Area = 5.3 AC (situated approx. 10’ higher in elevation than wetland)</a:t>
            </a:r>
            <a:endParaRPr sz="1600">
              <a:solidFill>
                <a:schemeClr val="dk1"/>
              </a:solidFill>
            </a:endParaRPr>
          </a:p>
          <a:p>
            <a:pPr marL="457200" lvl="0" indent="-330200" algn="l" rtl="0">
              <a:lnSpc>
                <a:spcPct val="107916"/>
              </a:lnSpc>
              <a:spcBef>
                <a:spcPts val="0"/>
              </a:spcBef>
              <a:spcAft>
                <a:spcPts val="0"/>
              </a:spcAft>
              <a:buClr>
                <a:schemeClr val="dk1"/>
              </a:buClr>
              <a:buSzPts val="1600"/>
              <a:buFont typeface="Arial"/>
              <a:buChar char="●"/>
            </a:pPr>
            <a:r>
              <a:rPr lang="en-US" sz="1600">
                <a:solidFill>
                  <a:schemeClr val="dk1"/>
                </a:solidFill>
              </a:rPr>
              <a:t>Existing Impervious = 30,400 SF +/-</a:t>
            </a:r>
            <a:endParaRPr sz="1600">
              <a:solidFill>
                <a:schemeClr val="dk1"/>
              </a:solidFill>
            </a:endParaRPr>
          </a:p>
          <a:p>
            <a:pPr marL="457200" lvl="0" indent="-330200" algn="l" rtl="0">
              <a:lnSpc>
                <a:spcPct val="107916"/>
              </a:lnSpc>
              <a:spcBef>
                <a:spcPts val="0"/>
              </a:spcBef>
              <a:spcAft>
                <a:spcPts val="0"/>
              </a:spcAft>
              <a:buClr>
                <a:schemeClr val="dk1"/>
              </a:buClr>
              <a:buSzPts val="1600"/>
              <a:buFont typeface="Arial"/>
              <a:buChar char="●"/>
            </a:pPr>
            <a:r>
              <a:rPr lang="en-US" sz="1600">
                <a:solidFill>
                  <a:schemeClr val="dk1"/>
                </a:solidFill>
              </a:rPr>
              <a:t>Wetland Resource Areas (Intermittent Stream, Bordering Vegetated Wetland &amp; 100-YR Flood Plain) </a:t>
            </a:r>
            <a:endParaRPr sz="1600">
              <a:solidFill>
                <a:schemeClr val="dk1"/>
              </a:solidFill>
            </a:endParaRPr>
          </a:p>
          <a:p>
            <a:pPr marL="457200" lvl="0" indent="-330200" algn="l" rtl="0">
              <a:lnSpc>
                <a:spcPct val="107916"/>
              </a:lnSpc>
              <a:spcBef>
                <a:spcPts val="0"/>
              </a:spcBef>
              <a:spcAft>
                <a:spcPts val="0"/>
              </a:spcAft>
              <a:buClr>
                <a:schemeClr val="dk1"/>
              </a:buClr>
              <a:buSzPts val="1600"/>
              <a:buFont typeface="Noto Sans Symbols"/>
              <a:buChar char="●"/>
            </a:pPr>
            <a:r>
              <a:rPr lang="en-US" sz="1600">
                <a:solidFill>
                  <a:schemeClr val="dk1"/>
                </a:solidFill>
              </a:rPr>
              <a:t>Existing Stormwater Management (no existing BMPs, 48” RCP Culvert at driveway crossing)</a:t>
            </a:r>
            <a:endParaRPr sz="1600">
              <a:solidFill>
                <a:schemeClr val="dk1"/>
              </a:solidFill>
            </a:endParaRPr>
          </a:p>
          <a:p>
            <a:pPr marL="457200" lvl="0" indent="-330200" algn="l" rtl="0">
              <a:lnSpc>
                <a:spcPct val="107916"/>
              </a:lnSpc>
              <a:spcBef>
                <a:spcPts val="0"/>
              </a:spcBef>
              <a:spcAft>
                <a:spcPts val="0"/>
              </a:spcAft>
              <a:buClr>
                <a:schemeClr val="dk1"/>
              </a:buClr>
              <a:buSzPts val="1600"/>
              <a:buFont typeface="Arial"/>
              <a:buChar char="●"/>
            </a:pPr>
            <a:r>
              <a:rPr lang="en-US" sz="1600">
                <a:solidFill>
                  <a:schemeClr val="dk1"/>
                </a:solidFill>
              </a:rPr>
              <a:t>Other Utilities are available to Service the Site (gas, OHE, sewer, water)</a:t>
            </a:r>
            <a:endParaRPr sz="20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20208fa3b0d_14_128"/>
          <p:cNvSpPr/>
          <p:nvPr/>
        </p:nvSpPr>
        <p:spPr>
          <a:xfrm>
            <a:off x="0" y="-1"/>
            <a:ext cx="12192000" cy="956400"/>
          </a:xfrm>
          <a:prstGeom prst="rect">
            <a:avLst/>
          </a:prstGeom>
          <a:solidFill>
            <a:srgbClr val="BB2424"/>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 name="Google Shape;123;g20208fa3b0d_14_128"/>
          <p:cNvSpPr txBox="1"/>
          <p:nvPr/>
        </p:nvSpPr>
        <p:spPr>
          <a:xfrm>
            <a:off x="548107" y="308355"/>
            <a:ext cx="10392000" cy="861900"/>
          </a:xfrm>
          <a:prstGeom prst="rect">
            <a:avLst/>
          </a:prstGeom>
          <a:noFill/>
          <a:ln>
            <a:noFill/>
          </a:ln>
        </p:spPr>
        <p:txBody>
          <a:bodyPr spcFirstLastPara="1" wrap="square" lIns="274300" tIns="0" rIns="274300" bIns="0" anchor="ctr"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a:solidFill>
                  <a:schemeClr val="lt1"/>
                </a:solidFill>
                <a:latin typeface="Montserrat SemiBold"/>
                <a:ea typeface="Montserrat SemiBold"/>
                <a:cs typeface="Montserrat SemiBold"/>
                <a:sym typeface="Montserrat SemiBold"/>
              </a:rPr>
              <a:t>Initial Site Assessment - Preliminary Site Layout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Montserrat SemiBold"/>
              <a:ea typeface="Montserrat SemiBold"/>
              <a:cs typeface="Montserrat SemiBold"/>
              <a:sym typeface="Montserrat SemiBold"/>
            </a:endParaRPr>
          </a:p>
        </p:txBody>
      </p:sp>
      <p:sp>
        <p:nvSpPr>
          <p:cNvPr id="124" name="Google Shape;124;g20208fa3b0d_14_128"/>
          <p:cNvSpPr/>
          <p:nvPr/>
        </p:nvSpPr>
        <p:spPr>
          <a:xfrm>
            <a:off x="4971394" y="4456386"/>
            <a:ext cx="40254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p:txBody>
      </p:sp>
      <p:sp>
        <p:nvSpPr>
          <p:cNvPr id="125" name="Google Shape;125;g20208fa3b0d_14_128"/>
          <p:cNvSpPr txBox="1"/>
          <p:nvPr/>
        </p:nvSpPr>
        <p:spPr>
          <a:xfrm>
            <a:off x="3344700" y="2275575"/>
            <a:ext cx="564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g20208fa3b0d_14_128"/>
          <p:cNvSpPr txBox="1"/>
          <p:nvPr/>
        </p:nvSpPr>
        <p:spPr>
          <a:xfrm>
            <a:off x="7639800" y="1063400"/>
            <a:ext cx="4444800" cy="5411400"/>
          </a:xfrm>
          <a:prstGeom prst="rect">
            <a:avLst/>
          </a:prstGeom>
          <a:noFill/>
          <a:ln>
            <a:noFill/>
          </a:ln>
        </p:spPr>
        <p:txBody>
          <a:bodyPr spcFirstLastPara="1" wrap="square" lIns="91425" tIns="91425" rIns="91425" bIns="91425" anchor="t" anchorCtr="0">
            <a:spAutoFit/>
          </a:bodyPr>
          <a:lstStyle/>
          <a:p>
            <a:pPr marL="57150" lvl="0" indent="0" algn="l" rtl="0">
              <a:lnSpc>
                <a:spcPct val="107916"/>
              </a:lnSpc>
              <a:spcBef>
                <a:spcPts val="0"/>
              </a:spcBef>
              <a:spcAft>
                <a:spcPts val="0"/>
              </a:spcAft>
              <a:buNone/>
            </a:pPr>
            <a:r>
              <a:rPr lang="en-US" sz="1800" b="1" u="sng">
                <a:solidFill>
                  <a:schemeClr val="dk1"/>
                </a:solidFill>
              </a:rPr>
              <a:t>PRELIMINARY BUILDING PROGRAM:</a:t>
            </a:r>
            <a:endParaRPr sz="1800" b="1" u="sng">
              <a:solidFill>
                <a:schemeClr val="dk1"/>
              </a:solidFill>
            </a:endParaRPr>
          </a:p>
          <a:p>
            <a:pPr marL="57150" lvl="0" indent="0" algn="l" rtl="0">
              <a:lnSpc>
                <a:spcPct val="115000"/>
              </a:lnSpc>
              <a:spcBef>
                <a:spcPts val="0"/>
              </a:spcBef>
              <a:spcAft>
                <a:spcPts val="0"/>
              </a:spcAft>
              <a:buNone/>
            </a:pPr>
            <a:endParaRPr sz="1700">
              <a:solidFill>
                <a:schemeClr val="dk1"/>
              </a:solidFill>
            </a:endParaRPr>
          </a:p>
          <a:p>
            <a:pPr marL="457200" lvl="0" indent="-355600" algn="l" rtl="0">
              <a:lnSpc>
                <a:spcPct val="107916"/>
              </a:lnSpc>
              <a:spcBef>
                <a:spcPts val="0"/>
              </a:spcBef>
              <a:spcAft>
                <a:spcPts val="0"/>
              </a:spcAft>
              <a:buClr>
                <a:schemeClr val="dk1"/>
              </a:buClr>
              <a:buSzPts val="2000"/>
              <a:buFont typeface="Arial"/>
              <a:buChar char="●"/>
            </a:pPr>
            <a:r>
              <a:rPr lang="en-US" sz="2000">
                <a:solidFill>
                  <a:schemeClr val="dk1"/>
                </a:solidFill>
              </a:rPr>
              <a:t>26,000+/- sf Building with dormitory area, 5 Truck Bays and 1 Service Bay</a:t>
            </a:r>
            <a:endParaRPr sz="2000">
              <a:solidFill>
                <a:schemeClr val="dk1"/>
              </a:solidFill>
            </a:endParaRPr>
          </a:p>
          <a:p>
            <a:pPr marL="457200" lvl="0" indent="-355600" algn="l" rtl="0">
              <a:lnSpc>
                <a:spcPct val="107916"/>
              </a:lnSpc>
              <a:spcBef>
                <a:spcPts val="0"/>
              </a:spcBef>
              <a:spcAft>
                <a:spcPts val="0"/>
              </a:spcAft>
              <a:buClr>
                <a:schemeClr val="dk1"/>
              </a:buClr>
              <a:buSzPts val="2000"/>
              <a:buFont typeface="Noto Sans Symbols"/>
              <a:buChar char="●"/>
            </a:pPr>
            <a:r>
              <a:rPr lang="en-US" sz="2000">
                <a:solidFill>
                  <a:schemeClr val="dk1"/>
                </a:solidFill>
              </a:rPr>
              <a:t>Sufficient area for vehicle maneuvering and easy departure from building</a:t>
            </a:r>
            <a:endParaRPr sz="2000">
              <a:solidFill>
                <a:schemeClr val="dk1"/>
              </a:solidFill>
            </a:endParaRPr>
          </a:p>
          <a:p>
            <a:pPr marL="457200" lvl="0" indent="-355600" algn="l" rtl="0">
              <a:lnSpc>
                <a:spcPct val="107916"/>
              </a:lnSpc>
              <a:spcBef>
                <a:spcPts val="0"/>
              </a:spcBef>
              <a:spcAft>
                <a:spcPts val="0"/>
              </a:spcAft>
              <a:buClr>
                <a:schemeClr val="dk1"/>
              </a:buClr>
              <a:buSzPts val="2000"/>
              <a:buFont typeface="Noto Sans Symbols"/>
              <a:buChar char="●"/>
            </a:pPr>
            <a:r>
              <a:rPr lang="en-US" sz="2000">
                <a:solidFill>
                  <a:schemeClr val="dk1"/>
                </a:solidFill>
              </a:rPr>
              <a:t>Adequate Site access/egress to Town Road network</a:t>
            </a:r>
            <a:endParaRPr sz="2000">
              <a:solidFill>
                <a:schemeClr val="dk1"/>
              </a:solidFill>
            </a:endParaRPr>
          </a:p>
          <a:p>
            <a:pPr marL="457200" lvl="0" indent="-355600" algn="l" rtl="0">
              <a:lnSpc>
                <a:spcPct val="107916"/>
              </a:lnSpc>
              <a:spcBef>
                <a:spcPts val="0"/>
              </a:spcBef>
              <a:spcAft>
                <a:spcPts val="0"/>
              </a:spcAft>
              <a:buClr>
                <a:schemeClr val="dk1"/>
              </a:buClr>
              <a:buSzPts val="2000"/>
              <a:buFont typeface="Noto Sans Symbols"/>
              <a:buChar char="●"/>
            </a:pPr>
            <a:r>
              <a:rPr lang="en-US" sz="2000">
                <a:solidFill>
                  <a:schemeClr val="dk1"/>
                </a:solidFill>
              </a:rPr>
              <a:t>32 Parking Spaces</a:t>
            </a:r>
            <a:endParaRPr sz="2000">
              <a:solidFill>
                <a:schemeClr val="dk1"/>
              </a:solidFill>
            </a:endParaRPr>
          </a:p>
          <a:p>
            <a:pPr marL="457200" lvl="0" indent="-330200" algn="l" rtl="0">
              <a:lnSpc>
                <a:spcPct val="107916"/>
              </a:lnSpc>
              <a:spcBef>
                <a:spcPts val="0"/>
              </a:spcBef>
              <a:spcAft>
                <a:spcPts val="0"/>
              </a:spcAft>
              <a:buClr>
                <a:schemeClr val="dk1"/>
              </a:buClr>
              <a:buSzPts val="1600"/>
              <a:buFont typeface="Arial"/>
              <a:buChar char="●"/>
            </a:pPr>
            <a:r>
              <a:rPr lang="en-US" sz="2000"/>
              <a:t>Available area for stormwater management</a:t>
            </a:r>
            <a:endParaRPr sz="2000"/>
          </a:p>
          <a:p>
            <a:pPr marL="457200" lvl="0" indent="-355600" algn="l" rtl="0">
              <a:lnSpc>
                <a:spcPct val="107916"/>
              </a:lnSpc>
              <a:spcBef>
                <a:spcPts val="0"/>
              </a:spcBef>
              <a:spcAft>
                <a:spcPts val="0"/>
              </a:spcAft>
              <a:buSzPts val="2000"/>
              <a:buFont typeface="Noto Sans Symbols"/>
              <a:buChar char="●"/>
            </a:pPr>
            <a:r>
              <a:rPr lang="en-US" sz="2000"/>
              <a:t>Utilities available to service building needs (water, sewer, gas, electric)</a:t>
            </a:r>
            <a:endParaRPr sz="2000"/>
          </a:p>
        </p:txBody>
      </p:sp>
      <p:pic>
        <p:nvPicPr>
          <p:cNvPr id="127" name="Google Shape;127;g20208fa3b0d_14_128"/>
          <p:cNvPicPr preferRelativeResize="0"/>
          <p:nvPr/>
        </p:nvPicPr>
        <p:blipFill>
          <a:blip r:embed="rId3">
            <a:alphaModFix/>
          </a:blip>
          <a:stretch>
            <a:fillRect/>
          </a:stretch>
        </p:blipFill>
        <p:spPr>
          <a:xfrm>
            <a:off x="53575" y="1430744"/>
            <a:ext cx="7586214" cy="48635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20208fa3b0d_14_9"/>
          <p:cNvSpPr/>
          <p:nvPr/>
        </p:nvSpPr>
        <p:spPr>
          <a:xfrm>
            <a:off x="0" y="-1"/>
            <a:ext cx="12192000" cy="956400"/>
          </a:xfrm>
          <a:prstGeom prst="rect">
            <a:avLst/>
          </a:prstGeom>
          <a:solidFill>
            <a:srgbClr val="BB2424"/>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3" name="Google Shape;133;g20208fa3b0d_14_9"/>
          <p:cNvSpPr txBox="1"/>
          <p:nvPr/>
        </p:nvSpPr>
        <p:spPr>
          <a:xfrm>
            <a:off x="548107" y="308355"/>
            <a:ext cx="10392000" cy="861900"/>
          </a:xfrm>
          <a:prstGeom prst="rect">
            <a:avLst/>
          </a:prstGeom>
          <a:noFill/>
          <a:ln>
            <a:noFill/>
          </a:ln>
        </p:spPr>
        <p:txBody>
          <a:bodyPr spcFirstLastPara="1" wrap="square" lIns="274300" tIns="0" rIns="274300" bIns="0" anchor="ctr"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a:solidFill>
                  <a:schemeClr val="lt1"/>
                </a:solidFill>
                <a:latin typeface="Montserrat SemiBold"/>
                <a:ea typeface="Montserrat SemiBold"/>
                <a:cs typeface="Montserrat SemiBold"/>
                <a:sym typeface="Montserrat SemiBold"/>
              </a:rPr>
              <a:t>Wetland Delineation &amp; Existing Conditions Survey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Montserrat SemiBold"/>
              <a:ea typeface="Montserrat SemiBold"/>
              <a:cs typeface="Montserrat SemiBold"/>
              <a:sym typeface="Montserrat SemiBold"/>
            </a:endParaRPr>
          </a:p>
        </p:txBody>
      </p:sp>
      <p:sp>
        <p:nvSpPr>
          <p:cNvPr id="134" name="Google Shape;134;g20208fa3b0d_14_9"/>
          <p:cNvSpPr/>
          <p:nvPr/>
        </p:nvSpPr>
        <p:spPr>
          <a:xfrm>
            <a:off x="4971394" y="4456386"/>
            <a:ext cx="40254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p:txBody>
      </p:sp>
      <p:sp>
        <p:nvSpPr>
          <p:cNvPr id="135" name="Google Shape;135;g20208fa3b0d_14_9"/>
          <p:cNvSpPr txBox="1"/>
          <p:nvPr/>
        </p:nvSpPr>
        <p:spPr>
          <a:xfrm>
            <a:off x="3344700" y="2275575"/>
            <a:ext cx="564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6" name="Google Shape;136;g20208fa3b0d_14_9"/>
          <p:cNvPicPr preferRelativeResize="0"/>
          <p:nvPr/>
        </p:nvPicPr>
        <p:blipFill rotWithShape="1">
          <a:blip r:embed="rId3">
            <a:alphaModFix/>
          </a:blip>
          <a:srcRect l="9768" r="9768"/>
          <a:stretch/>
        </p:blipFill>
        <p:spPr>
          <a:xfrm>
            <a:off x="98800" y="956400"/>
            <a:ext cx="7124828" cy="5901601"/>
          </a:xfrm>
          <a:prstGeom prst="rect">
            <a:avLst/>
          </a:prstGeom>
          <a:noFill/>
          <a:ln>
            <a:noFill/>
          </a:ln>
        </p:spPr>
      </p:pic>
      <p:sp>
        <p:nvSpPr>
          <p:cNvPr id="137" name="Google Shape;137;g20208fa3b0d_14_9"/>
          <p:cNvSpPr txBox="1"/>
          <p:nvPr/>
        </p:nvSpPr>
        <p:spPr>
          <a:xfrm>
            <a:off x="7539850" y="1052875"/>
            <a:ext cx="4561800" cy="570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800">
                <a:solidFill>
                  <a:schemeClr val="dk1"/>
                </a:solidFill>
                <a:latin typeface="Calibri"/>
                <a:ea typeface="Calibri"/>
                <a:cs typeface="Calibri"/>
                <a:sym typeface="Calibri"/>
              </a:rPr>
              <a:t>Existing </a:t>
            </a:r>
            <a:r>
              <a:rPr lang="en-US" sz="1800" b="1">
                <a:solidFill>
                  <a:schemeClr val="dk1"/>
                </a:solidFill>
                <a:latin typeface="Calibri"/>
                <a:ea typeface="Calibri"/>
                <a:cs typeface="Calibri"/>
                <a:sym typeface="Calibri"/>
              </a:rPr>
              <a:t>Wetland Resource Areas</a:t>
            </a:r>
            <a:r>
              <a:rPr lang="en-US" sz="1800">
                <a:solidFill>
                  <a:schemeClr val="dk1"/>
                </a:solidFill>
                <a:latin typeface="Calibri"/>
                <a:ea typeface="Calibri"/>
                <a:cs typeface="Calibri"/>
                <a:sym typeface="Calibri"/>
              </a:rPr>
              <a:t> were delineated by an </a:t>
            </a:r>
            <a:r>
              <a:rPr lang="en-US" sz="1800" b="1">
                <a:solidFill>
                  <a:schemeClr val="dk1"/>
                </a:solidFill>
                <a:latin typeface="Calibri"/>
                <a:ea typeface="Calibri"/>
                <a:cs typeface="Calibri"/>
                <a:sym typeface="Calibri"/>
              </a:rPr>
              <a:t>Environmental Scientist</a:t>
            </a:r>
            <a:r>
              <a:rPr lang="en-US" sz="1800">
                <a:solidFill>
                  <a:schemeClr val="dk1"/>
                </a:solidFill>
                <a:latin typeface="Calibri"/>
                <a:ea typeface="Calibri"/>
                <a:cs typeface="Calibri"/>
                <a:sym typeface="Calibri"/>
              </a:rPr>
              <a:t>,  </a:t>
            </a:r>
            <a:r>
              <a:rPr lang="en-US" sz="1800" b="1">
                <a:solidFill>
                  <a:schemeClr val="dk1"/>
                </a:solidFill>
                <a:latin typeface="Calibri"/>
                <a:ea typeface="Calibri"/>
                <a:cs typeface="Calibri"/>
                <a:sym typeface="Calibri"/>
              </a:rPr>
              <a:t>Pinebrook Consulting,</a:t>
            </a:r>
            <a:r>
              <a:rPr lang="en-US" sz="1800">
                <a:solidFill>
                  <a:schemeClr val="dk1"/>
                </a:solidFill>
                <a:latin typeface="Calibri"/>
                <a:ea typeface="Calibri"/>
                <a:cs typeface="Calibri"/>
                <a:sym typeface="Calibri"/>
              </a:rPr>
              <a:t> on September 8, 2021 per DEP Regulations.</a:t>
            </a:r>
            <a:r>
              <a:rPr lang="en-US" sz="1700">
                <a:solidFill>
                  <a:schemeClr val="dk1"/>
                </a:solidFill>
                <a:latin typeface="Calibri"/>
                <a:ea typeface="Calibri"/>
                <a:cs typeface="Calibri"/>
                <a:sym typeface="Calibri"/>
              </a:rPr>
              <a:t> </a:t>
            </a:r>
            <a:endParaRPr sz="1700">
              <a:solidFill>
                <a:schemeClr val="dk1"/>
              </a:solidFill>
              <a:latin typeface="Calibri"/>
              <a:ea typeface="Calibri"/>
              <a:cs typeface="Calibri"/>
              <a:sym typeface="Calibri"/>
            </a:endParaRPr>
          </a:p>
          <a:p>
            <a:pPr marL="457200" lvl="0" indent="-336550" algn="l" rtl="0">
              <a:lnSpc>
                <a:spcPct val="115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Soils (hydric soils)</a:t>
            </a:r>
            <a:endParaRPr sz="1700">
              <a:solidFill>
                <a:schemeClr val="dk1"/>
              </a:solidFill>
              <a:latin typeface="Calibri"/>
              <a:ea typeface="Calibri"/>
              <a:cs typeface="Calibri"/>
              <a:sym typeface="Calibri"/>
            </a:endParaRPr>
          </a:p>
          <a:p>
            <a:pPr marL="457200" lvl="0" indent="-336550" algn="l" rtl="0">
              <a:lnSpc>
                <a:spcPct val="115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Hydrology (connectivity)</a:t>
            </a:r>
            <a:endParaRPr sz="1700">
              <a:solidFill>
                <a:schemeClr val="dk1"/>
              </a:solidFill>
              <a:latin typeface="Calibri"/>
              <a:ea typeface="Calibri"/>
              <a:cs typeface="Calibri"/>
              <a:sym typeface="Calibri"/>
            </a:endParaRPr>
          </a:p>
          <a:p>
            <a:pPr marL="457200" lvl="0" indent="-336550" algn="l" rtl="0">
              <a:lnSpc>
                <a:spcPct val="115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Vegetation (wetland species)</a:t>
            </a:r>
            <a:endParaRPr sz="17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7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sz="1800">
                <a:solidFill>
                  <a:schemeClr val="dk1"/>
                </a:solidFill>
                <a:latin typeface="Calibri"/>
                <a:ea typeface="Calibri"/>
                <a:cs typeface="Calibri"/>
                <a:sym typeface="Calibri"/>
              </a:rPr>
              <a:t>A </a:t>
            </a:r>
            <a:r>
              <a:rPr lang="en-US" sz="1800" b="1">
                <a:solidFill>
                  <a:schemeClr val="dk1"/>
                </a:solidFill>
                <a:latin typeface="Calibri"/>
                <a:ea typeface="Calibri"/>
                <a:cs typeface="Calibri"/>
                <a:sym typeface="Calibri"/>
              </a:rPr>
              <a:t>Topographic Survey</a:t>
            </a:r>
            <a:r>
              <a:rPr lang="en-US" sz="1800">
                <a:solidFill>
                  <a:schemeClr val="dk1"/>
                </a:solidFill>
                <a:latin typeface="Calibri"/>
                <a:ea typeface="Calibri"/>
                <a:cs typeface="Calibri"/>
                <a:sym typeface="Calibri"/>
              </a:rPr>
              <a:t> of the subject property was performed by </a:t>
            </a:r>
            <a:r>
              <a:rPr lang="en-US" sz="1800" b="1">
                <a:solidFill>
                  <a:schemeClr val="dk1"/>
                </a:solidFill>
                <a:latin typeface="Calibri"/>
                <a:ea typeface="Calibri"/>
                <a:cs typeface="Calibri"/>
                <a:sym typeface="Calibri"/>
              </a:rPr>
              <a:t>River Hawk Land Survey, LLC</a:t>
            </a:r>
            <a:r>
              <a:rPr lang="en-US" sz="1800">
                <a:solidFill>
                  <a:schemeClr val="dk1"/>
                </a:solidFill>
                <a:latin typeface="Calibri"/>
                <a:ea typeface="Calibri"/>
                <a:cs typeface="Calibri"/>
                <a:sym typeface="Calibri"/>
              </a:rPr>
              <a:t> and an Existing Conditions Plan was generated showing:</a:t>
            </a:r>
            <a:endParaRPr sz="1800">
              <a:solidFill>
                <a:schemeClr val="dk1"/>
              </a:solidFill>
              <a:latin typeface="Calibri"/>
              <a:ea typeface="Calibri"/>
              <a:cs typeface="Calibri"/>
              <a:sym typeface="Calibri"/>
            </a:endParaRPr>
          </a:p>
          <a:p>
            <a:pPr marL="457200" lvl="0" indent="-336550" algn="l" rtl="0">
              <a:lnSpc>
                <a:spcPct val="115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property boundary</a:t>
            </a:r>
            <a:endParaRPr sz="1700">
              <a:solidFill>
                <a:schemeClr val="dk1"/>
              </a:solidFill>
              <a:latin typeface="Calibri"/>
              <a:ea typeface="Calibri"/>
              <a:cs typeface="Calibri"/>
              <a:sym typeface="Calibri"/>
            </a:endParaRPr>
          </a:p>
          <a:p>
            <a:pPr marL="457200" lvl="0" indent="-336550" algn="l" rtl="0">
              <a:lnSpc>
                <a:spcPct val="115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site features (buildings, pavement, tree lines, utilities, etc.)</a:t>
            </a:r>
            <a:endParaRPr sz="1700">
              <a:solidFill>
                <a:schemeClr val="dk1"/>
              </a:solidFill>
              <a:latin typeface="Calibri"/>
              <a:ea typeface="Calibri"/>
              <a:cs typeface="Calibri"/>
              <a:sym typeface="Calibri"/>
            </a:endParaRPr>
          </a:p>
          <a:p>
            <a:pPr marL="457200" lvl="0" indent="-336550" algn="l" rtl="0">
              <a:lnSpc>
                <a:spcPct val="115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wetland resource areas </a:t>
            </a:r>
            <a:endParaRPr sz="1700">
              <a:solidFill>
                <a:schemeClr val="dk1"/>
              </a:solidFill>
              <a:latin typeface="Calibri"/>
              <a:ea typeface="Calibri"/>
              <a:cs typeface="Calibri"/>
              <a:sym typeface="Calibri"/>
            </a:endParaRPr>
          </a:p>
          <a:p>
            <a:pPr marL="457200" lvl="0" indent="-336550" algn="l" rtl="0">
              <a:lnSpc>
                <a:spcPct val="115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confirms 10’+/- elevation difference between wetland and developed area</a:t>
            </a:r>
            <a:endParaRPr sz="1700" b="1" u="sng">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20208fa3b0d_14_19"/>
          <p:cNvSpPr/>
          <p:nvPr/>
        </p:nvSpPr>
        <p:spPr>
          <a:xfrm>
            <a:off x="0" y="-1"/>
            <a:ext cx="12192000" cy="956400"/>
          </a:xfrm>
          <a:prstGeom prst="rect">
            <a:avLst/>
          </a:prstGeom>
          <a:solidFill>
            <a:srgbClr val="BB2424"/>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 name="Google Shape;143;g20208fa3b0d_14_19"/>
          <p:cNvSpPr txBox="1"/>
          <p:nvPr/>
        </p:nvSpPr>
        <p:spPr>
          <a:xfrm>
            <a:off x="548107" y="308355"/>
            <a:ext cx="10392000" cy="896100"/>
          </a:xfrm>
          <a:prstGeom prst="rect">
            <a:avLst/>
          </a:prstGeom>
          <a:noFill/>
          <a:ln>
            <a:noFill/>
          </a:ln>
        </p:spPr>
        <p:txBody>
          <a:bodyPr spcFirstLastPara="1" wrap="square" lIns="274300" tIns="0" rIns="274300" bIns="0" anchor="ctr" anchorCtr="0">
            <a:spAutoFit/>
          </a:bodyPr>
          <a:lstStyle/>
          <a:p>
            <a:pPr marL="457200" lvl="0" indent="0" algn="ctr" rtl="0">
              <a:lnSpc>
                <a:spcPct val="107916"/>
              </a:lnSpc>
              <a:spcBef>
                <a:spcPts val="0"/>
              </a:spcBef>
              <a:spcAft>
                <a:spcPts val="0"/>
              </a:spcAft>
              <a:buNone/>
            </a:pPr>
            <a:r>
              <a:rPr lang="en-US" sz="2800" b="1">
                <a:solidFill>
                  <a:schemeClr val="lt1"/>
                </a:solidFill>
                <a:latin typeface="Montserrat"/>
                <a:ea typeface="Montserrat"/>
                <a:cs typeface="Montserrat"/>
                <a:sym typeface="Montserrat"/>
              </a:rPr>
              <a:t>21E Environmental Site Assessment</a:t>
            </a:r>
            <a:endParaRPr sz="2100" b="1" i="0" u="none" strike="noStrike" cap="none">
              <a:solidFill>
                <a:schemeClr val="lt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Montserrat SemiBold"/>
              <a:ea typeface="Montserrat SemiBold"/>
              <a:cs typeface="Montserrat SemiBold"/>
              <a:sym typeface="Montserrat SemiBold"/>
            </a:endParaRPr>
          </a:p>
        </p:txBody>
      </p:sp>
      <p:sp>
        <p:nvSpPr>
          <p:cNvPr id="144" name="Google Shape;144;g20208fa3b0d_14_19"/>
          <p:cNvSpPr/>
          <p:nvPr/>
        </p:nvSpPr>
        <p:spPr>
          <a:xfrm>
            <a:off x="4971394" y="4456386"/>
            <a:ext cx="40254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p:txBody>
      </p:sp>
      <p:sp>
        <p:nvSpPr>
          <p:cNvPr id="145" name="Google Shape;145;g20208fa3b0d_14_19"/>
          <p:cNvSpPr txBox="1"/>
          <p:nvPr/>
        </p:nvSpPr>
        <p:spPr>
          <a:xfrm>
            <a:off x="3344700" y="2275575"/>
            <a:ext cx="564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g20208fa3b0d_14_19"/>
          <p:cNvSpPr txBox="1"/>
          <p:nvPr/>
        </p:nvSpPr>
        <p:spPr>
          <a:xfrm>
            <a:off x="317550" y="1069825"/>
            <a:ext cx="11556900" cy="5524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800" b="1">
                <a:solidFill>
                  <a:schemeClr val="dk1"/>
                </a:solidFill>
                <a:latin typeface="Calibri"/>
                <a:ea typeface="Calibri"/>
                <a:cs typeface="Calibri"/>
                <a:sym typeface="Calibri"/>
              </a:rPr>
              <a:t>River Hawk Environmental, LLC</a:t>
            </a:r>
            <a:r>
              <a:rPr lang="en-US" sz="1800">
                <a:solidFill>
                  <a:schemeClr val="dk1"/>
                </a:solidFill>
                <a:latin typeface="Calibri"/>
                <a:ea typeface="Calibri"/>
                <a:cs typeface="Calibri"/>
                <a:sym typeface="Calibri"/>
              </a:rPr>
              <a:t> performed a </a:t>
            </a:r>
            <a:r>
              <a:rPr lang="en-US" sz="1800" b="1">
                <a:solidFill>
                  <a:schemeClr val="dk1"/>
                </a:solidFill>
                <a:latin typeface="Calibri"/>
                <a:ea typeface="Calibri"/>
                <a:cs typeface="Calibri"/>
                <a:sym typeface="Calibri"/>
              </a:rPr>
              <a:t>21E Phase 1 Environmental Site Assessment  (ESA)</a:t>
            </a:r>
            <a:r>
              <a:rPr lang="en-US" sz="1800">
                <a:solidFill>
                  <a:schemeClr val="dk1"/>
                </a:solidFill>
                <a:latin typeface="Calibri"/>
                <a:ea typeface="Calibri"/>
                <a:cs typeface="Calibri"/>
                <a:sym typeface="Calibri"/>
              </a:rPr>
              <a:t> &amp; </a:t>
            </a:r>
            <a:r>
              <a:rPr lang="en-US" sz="1800" b="1">
                <a:solidFill>
                  <a:schemeClr val="dk1"/>
                </a:solidFill>
                <a:latin typeface="Calibri"/>
                <a:ea typeface="Calibri"/>
                <a:cs typeface="Calibri"/>
                <a:sym typeface="Calibri"/>
              </a:rPr>
              <a:t>Phase 2 Limited Sub-surface Investigation (LSI)</a:t>
            </a:r>
            <a:r>
              <a:rPr lang="en-US" sz="1800">
                <a:solidFill>
                  <a:schemeClr val="dk1"/>
                </a:solidFill>
                <a:latin typeface="Calibri"/>
                <a:ea typeface="Calibri"/>
                <a:cs typeface="Calibri"/>
                <a:sym typeface="Calibri"/>
              </a:rPr>
              <a:t> of the property in November of 2021</a:t>
            </a:r>
            <a:endParaRPr sz="18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600">
              <a:solidFill>
                <a:schemeClr val="dk1"/>
              </a:solidFill>
            </a:endParaRPr>
          </a:p>
          <a:p>
            <a:pPr marL="457200" lvl="0" indent="0" algn="l" rtl="0">
              <a:lnSpc>
                <a:spcPct val="115000"/>
              </a:lnSpc>
              <a:spcBef>
                <a:spcPts val="0"/>
              </a:spcBef>
              <a:spcAft>
                <a:spcPts val="0"/>
              </a:spcAft>
              <a:buNone/>
            </a:pPr>
            <a:r>
              <a:rPr lang="en-US" sz="1800">
                <a:solidFill>
                  <a:schemeClr val="dk1"/>
                </a:solidFill>
              </a:rPr>
              <a:t>•</a:t>
            </a:r>
            <a:r>
              <a:rPr lang="en-US" sz="1800" b="1">
                <a:solidFill>
                  <a:schemeClr val="dk1"/>
                </a:solidFill>
                <a:latin typeface="Calibri"/>
                <a:ea typeface="Calibri"/>
                <a:cs typeface="Calibri"/>
                <a:sym typeface="Calibri"/>
              </a:rPr>
              <a:t>Phase 1 ESA </a:t>
            </a:r>
            <a:r>
              <a:rPr lang="en-US" sz="1800">
                <a:solidFill>
                  <a:schemeClr val="dk1"/>
                </a:solidFill>
                <a:latin typeface="Calibri"/>
                <a:ea typeface="Calibri"/>
                <a:cs typeface="Calibri"/>
                <a:sym typeface="Calibri"/>
              </a:rPr>
              <a:t>involved a search of available governmental, real estate, and commercial use records, which help identify potential or existing environmental contamination liabilities associated with the property. The Phase I ESA also involved an inspection of the property to visually observe and record any obvious environmental conditions that may exist in conformance with ASTM Policies and protocols set forth by the MassDEP.</a:t>
            </a:r>
            <a:endParaRPr sz="18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800">
              <a:solidFill>
                <a:schemeClr val="dk1"/>
              </a:solidFill>
            </a:endParaRPr>
          </a:p>
          <a:p>
            <a:pPr marL="457200" lvl="0" indent="0" algn="l" rtl="0">
              <a:lnSpc>
                <a:spcPct val="115000"/>
              </a:lnSpc>
              <a:spcBef>
                <a:spcPts val="0"/>
              </a:spcBef>
              <a:spcAft>
                <a:spcPts val="0"/>
              </a:spcAft>
              <a:buNone/>
            </a:pPr>
            <a:r>
              <a:rPr lang="en-US" sz="1800">
                <a:solidFill>
                  <a:schemeClr val="dk1"/>
                </a:solidFill>
              </a:rPr>
              <a:t>•</a:t>
            </a:r>
            <a:r>
              <a:rPr lang="en-US" sz="1800" b="1">
                <a:solidFill>
                  <a:schemeClr val="dk1"/>
                </a:solidFill>
                <a:latin typeface="Calibri"/>
                <a:ea typeface="Calibri"/>
                <a:cs typeface="Calibri"/>
                <a:sym typeface="Calibri"/>
              </a:rPr>
              <a:t>Phase 2 LSI </a:t>
            </a:r>
            <a:r>
              <a:rPr lang="en-US" sz="1800">
                <a:solidFill>
                  <a:schemeClr val="dk1"/>
                </a:solidFill>
                <a:latin typeface="Calibri"/>
                <a:ea typeface="Calibri"/>
                <a:cs typeface="Calibri"/>
                <a:sym typeface="Calibri"/>
              </a:rPr>
              <a:t>excavated </a:t>
            </a:r>
            <a:r>
              <a:rPr lang="en-US" sz="1800" b="1">
                <a:solidFill>
                  <a:schemeClr val="dk1"/>
                </a:solidFill>
                <a:latin typeface="Calibri"/>
                <a:ea typeface="Calibri"/>
                <a:cs typeface="Calibri"/>
                <a:sym typeface="Calibri"/>
              </a:rPr>
              <a:t>11 Test Pits </a:t>
            </a:r>
            <a:r>
              <a:rPr lang="en-US" sz="1800">
                <a:solidFill>
                  <a:schemeClr val="dk1"/>
                </a:solidFill>
                <a:latin typeface="Calibri"/>
                <a:ea typeface="Calibri"/>
                <a:cs typeface="Calibri"/>
                <a:sym typeface="Calibri"/>
              </a:rPr>
              <a:t>throughout the upland portions of the site and recorded field observations, and field screenings. Soil samples were collected and analyzed for contaminant concentrations as set forth in the Massachusetts Contingency Plan.</a:t>
            </a:r>
            <a:endParaRPr sz="18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800">
              <a:solidFill>
                <a:schemeClr val="dk1"/>
              </a:solidFill>
            </a:endParaRPr>
          </a:p>
          <a:p>
            <a:pPr marL="457200" lvl="0" indent="0" algn="l" rtl="0">
              <a:lnSpc>
                <a:spcPct val="115000"/>
              </a:lnSpc>
              <a:spcBef>
                <a:spcPts val="0"/>
              </a:spcBef>
              <a:spcAft>
                <a:spcPts val="0"/>
              </a:spcAft>
              <a:buNone/>
            </a:pPr>
            <a:r>
              <a:rPr lang="en-US" sz="1800">
                <a:solidFill>
                  <a:schemeClr val="dk1"/>
                </a:solidFill>
              </a:rPr>
              <a:t>•</a:t>
            </a:r>
            <a:r>
              <a:rPr lang="en-US" sz="1800">
                <a:solidFill>
                  <a:schemeClr val="dk1"/>
                </a:solidFill>
                <a:latin typeface="Calibri"/>
                <a:ea typeface="Calibri"/>
                <a:cs typeface="Calibri"/>
                <a:sym typeface="Calibri"/>
              </a:rPr>
              <a:t> The </a:t>
            </a:r>
            <a:r>
              <a:rPr lang="en-US" sz="1800" b="1">
                <a:solidFill>
                  <a:schemeClr val="dk1"/>
                </a:solidFill>
                <a:latin typeface="Calibri"/>
                <a:ea typeface="Calibri"/>
                <a:cs typeface="Calibri"/>
                <a:sym typeface="Calibri"/>
              </a:rPr>
              <a:t>Phase 1 ESA </a:t>
            </a:r>
            <a:r>
              <a:rPr lang="en-US" sz="1800">
                <a:solidFill>
                  <a:schemeClr val="dk1"/>
                </a:solidFill>
                <a:latin typeface="Calibri"/>
                <a:ea typeface="Calibri"/>
                <a:cs typeface="Calibri"/>
                <a:sym typeface="Calibri"/>
              </a:rPr>
              <a:t>identified a 500-gallon Underground Storage Tank on-site. The tank was intact and no leaks were identified. The Tank was removed as recommended.</a:t>
            </a:r>
            <a:endParaRPr sz="18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800">
              <a:solidFill>
                <a:schemeClr val="dk1"/>
              </a:solidFill>
            </a:endParaRPr>
          </a:p>
          <a:p>
            <a:pPr marL="457200" lvl="0" indent="0" algn="l" rtl="0">
              <a:lnSpc>
                <a:spcPct val="115000"/>
              </a:lnSpc>
              <a:spcBef>
                <a:spcPts val="0"/>
              </a:spcBef>
              <a:spcAft>
                <a:spcPts val="0"/>
              </a:spcAft>
              <a:buNone/>
            </a:pPr>
            <a:r>
              <a:rPr lang="en-US" sz="1800">
                <a:solidFill>
                  <a:schemeClr val="dk1"/>
                </a:solidFill>
              </a:rPr>
              <a:t>•</a:t>
            </a:r>
            <a:r>
              <a:rPr lang="en-US" sz="1800">
                <a:solidFill>
                  <a:schemeClr val="dk1"/>
                </a:solidFill>
                <a:latin typeface="Calibri"/>
                <a:ea typeface="Calibri"/>
                <a:cs typeface="Calibri"/>
                <a:sym typeface="Calibri"/>
              </a:rPr>
              <a:t>No other Recognized Environmental Conditions (RECs: the likely presence of any Hazardous substances or petroleum products) were found at the site.</a:t>
            </a:r>
            <a:endParaRPr sz="21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20208fa3b0d_14_27"/>
          <p:cNvSpPr/>
          <p:nvPr/>
        </p:nvSpPr>
        <p:spPr>
          <a:xfrm>
            <a:off x="0" y="-1"/>
            <a:ext cx="12192000" cy="956400"/>
          </a:xfrm>
          <a:prstGeom prst="rect">
            <a:avLst/>
          </a:prstGeom>
          <a:solidFill>
            <a:srgbClr val="BB2424"/>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 name="Google Shape;152;g20208fa3b0d_14_27"/>
          <p:cNvSpPr txBox="1"/>
          <p:nvPr/>
        </p:nvSpPr>
        <p:spPr>
          <a:xfrm>
            <a:off x="548107" y="308355"/>
            <a:ext cx="10392000" cy="896100"/>
          </a:xfrm>
          <a:prstGeom prst="rect">
            <a:avLst/>
          </a:prstGeom>
          <a:noFill/>
          <a:ln>
            <a:noFill/>
          </a:ln>
        </p:spPr>
        <p:txBody>
          <a:bodyPr spcFirstLastPara="1" wrap="square" lIns="274300" tIns="0" rIns="274300" bIns="0" anchor="ctr" anchorCtr="0">
            <a:spAutoFit/>
          </a:bodyPr>
          <a:lstStyle/>
          <a:p>
            <a:pPr marL="457200" lvl="0" indent="0" algn="ctr" rtl="0">
              <a:lnSpc>
                <a:spcPct val="107916"/>
              </a:lnSpc>
              <a:spcBef>
                <a:spcPts val="0"/>
              </a:spcBef>
              <a:spcAft>
                <a:spcPts val="0"/>
              </a:spcAft>
              <a:buNone/>
            </a:pPr>
            <a:r>
              <a:rPr lang="en-US" sz="2800" b="1">
                <a:solidFill>
                  <a:schemeClr val="lt1"/>
                </a:solidFill>
                <a:latin typeface="Montserrat"/>
                <a:ea typeface="Montserrat"/>
                <a:cs typeface="Montserrat"/>
                <a:sym typeface="Montserrat"/>
              </a:rPr>
              <a:t>Geotechnical Investigation</a:t>
            </a:r>
            <a:endParaRPr sz="2100" b="1" i="0" u="none" strike="noStrike" cap="none">
              <a:solidFill>
                <a:schemeClr val="lt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Montserrat SemiBold"/>
              <a:ea typeface="Montserrat SemiBold"/>
              <a:cs typeface="Montserrat SemiBold"/>
              <a:sym typeface="Montserrat SemiBold"/>
            </a:endParaRPr>
          </a:p>
        </p:txBody>
      </p:sp>
      <p:sp>
        <p:nvSpPr>
          <p:cNvPr id="153" name="Google Shape;153;g20208fa3b0d_14_27"/>
          <p:cNvSpPr/>
          <p:nvPr/>
        </p:nvSpPr>
        <p:spPr>
          <a:xfrm>
            <a:off x="4971394" y="4456386"/>
            <a:ext cx="40254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p:txBody>
      </p:sp>
      <p:sp>
        <p:nvSpPr>
          <p:cNvPr id="154" name="Google Shape;154;g20208fa3b0d_14_27"/>
          <p:cNvSpPr txBox="1"/>
          <p:nvPr/>
        </p:nvSpPr>
        <p:spPr>
          <a:xfrm>
            <a:off x="3344700" y="2275575"/>
            <a:ext cx="564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g20208fa3b0d_14_27"/>
          <p:cNvSpPr txBox="1"/>
          <p:nvPr/>
        </p:nvSpPr>
        <p:spPr>
          <a:xfrm>
            <a:off x="317550" y="1069825"/>
            <a:ext cx="5790300" cy="58029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Geotechnical Borings and Test Pits were performed by PES Associates in July of 2022 and a Geotechnical Report was generated. The Geotechnical Report determined an Allowable Bearing Pressure of the existing glacial till for construction of the building and site features.</a:t>
            </a:r>
            <a:endParaRPr sz="2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2000">
              <a:solidFill>
                <a:schemeClr val="dk1"/>
              </a:solidFill>
              <a:latin typeface="Calibri"/>
              <a:ea typeface="Calibri"/>
              <a:cs typeface="Calibri"/>
              <a:sym typeface="Calibri"/>
            </a:endParaRPr>
          </a:p>
          <a:p>
            <a:pPr marL="457200" lvl="0" indent="-355600" algn="l" rtl="0">
              <a:lnSpc>
                <a:spcPct val="115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Additional Test Pits were excavated by the site Civil Engineer, Nitsch Engineering, to determine Soil Texture and Groundwater Table Elevation for the design of the site Stormwater Management Areas in accordance with DEP Stormwater Management Guidelines.</a:t>
            </a:r>
            <a:endParaRPr sz="2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2000">
              <a:solidFill>
                <a:schemeClr val="dk1"/>
              </a:solidFill>
              <a:latin typeface="Calibri"/>
              <a:ea typeface="Calibri"/>
              <a:cs typeface="Calibri"/>
              <a:sym typeface="Calibri"/>
            </a:endParaRPr>
          </a:p>
          <a:p>
            <a:pPr marL="457200" lvl="0" indent="-355600" algn="l" rtl="0">
              <a:lnSpc>
                <a:spcPct val="115000"/>
              </a:lnSpc>
              <a:spcBef>
                <a:spcPts val="0"/>
              </a:spcBef>
              <a:spcAft>
                <a:spcPts val="0"/>
              </a:spcAft>
              <a:buSzPts val="2000"/>
              <a:buFont typeface="Calibri"/>
              <a:buChar char="●"/>
            </a:pPr>
            <a:r>
              <a:rPr lang="en-US" sz="2000">
                <a:solidFill>
                  <a:schemeClr val="dk1"/>
                </a:solidFill>
                <a:latin typeface="Calibri"/>
                <a:ea typeface="Calibri"/>
                <a:cs typeface="Calibri"/>
                <a:sym typeface="Calibri"/>
              </a:rPr>
              <a:t>In total,</a:t>
            </a:r>
            <a:r>
              <a:rPr lang="en-US" sz="2000">
                <a:solidFill>
                  <a:srgbClr val="FF0000"/>
                </a:solidFill>
                <a:latin typeface="Calibri"/>
                <a:ea typeface="Calibri"/>
                <a:cs typeface="Calibri"/>
                <a:sym typeface="Calibri"/>
              </a:rPr>
              <a:t> </a:t>
            </a:r>
            <a:r>
              <a:rPr lang="en-US" sz="2000" b="1">
                <a:highlight>
                  <a:schemeClr val="lt1"/>
                </a:highlight>
                <a:latin typeface="Calibri"/>
                <a:ea typeface="Calibri"/>
                <a:cs typeface="Calibri"/>
                <a:sym typeface="Calibri"/>
              </a:rPr>
              <a:t>(2)</a:t>
            </a:r>
            <a:r>
              <a:rPr lang="en-US" sz="2000">
                <a:solidFill>
                  <a:srgbClr val="FF0000"/>
                </a:solidFill>
                <a:latin typeface="Calibri"/>
                <a:ea typeface="Calibri"/>
                <a:cs typeface="Calibri"/>
                <a:sym typeface="Calibri"/>
              </a:rPr>
              <a:t> </a:t>
            </a:r>
            <a:r>
              <a:rPr lang="en-US" sz="2000" b="1">
                <a:solidFill>
                  <a:schemeClr val="dk1"/>
                </a:solidFill>
                <a:latin typeface="Calibri"/>
                <a:ea typeface="Calibri"/>
                <a:cs typeface="Calibri"/>
                <a:sym typeface="Calibri"/>
              </a:rPr>
              <a:t>Borings</a:t>
            </a:r>
            <a:r>
              <a:rPr lang="en-US" sz="2000">
                <a:solidFill>
                  <a:schemeClr val="dk1"/>
                </a:solidFill>
                <a:latin typeface="Calibri"/>
                <a:ea typeface="Calibri"/>
                <a:cs typeface="Calibri"/>
                <a:sym typeface="Calibri"/>
              </a:rPr>
              <a:t> and </a:t>
            </a:r>
            <a:r>
              <a:rPr lang="en-US" sz="2000" b="1">
                <a:highlight>
                  <a:schemeClr val="lt1"/>
                </a:highlight>
                <a:latin typeface="Calibri"/>
                <a:ea typeface="Calibri"/>
                <a:cs typeface="Calibri"/>
                <a:sym typeface="Calibri"/>
              </a:rPr>
              <a:t>(33)</a:t>
            </a:r>
            <a:r>
              <a:rPr lang="en-US" sz="2000">
                <a:solidFill>
                  <a:schemeClr val="dk1"/>
                </a:solidFill>
                <a:latin typeface="Calibri"/>
                <a:ea typeface="Calibri"/>
                <a:cs typeface="Calibri"/>
                <a:sym typeface="Calibri"/>
              </a:rPr>
              <a:t> </a:t>
            </a:r>
            <a:r>
              <a:rPr lang="en-US" sz="2000" b="1">
                <a:solidFill>
                  <a:schemeClr val="dk1"/>
                </a:solidFill>
                <a:latin typeface="Calibri"/>
                <a:ea typeface="Calibri"/>
                <a:cs typeface="Calibri"/>
                <a:sym typeface="Calibri"/>
              </a:rPr>
              <a:t>Test Pits</a:t>
            </a:r>
            <a:r>
              <a:rPr lang="en-US" sz="2000">
                <a:solidFill>
                  <a:schemeClr val="dk1"/>
                </a:solidFill>
                <a:latin typeface="Calibri"/>
                <a:ea typeface="Calibri"/>
                <a:cs typeface="Calibri"/>
                <a:sym typeface="Calibri"/>
              </a:rPr>
              <a:t> have been performed on the Site.</a:t>
            </a:r>
            <a:endParaRPr sz="2000" b="0" i="0" u="none" strike="noStrike" cap="none">
              <a:solidFill>
                <a:srgbClr val="000000"/>
              </a:solidFill>
              <a:latin typeface="Arial"/>
              <a:ea typeface="Arial"/>
              <a:cs typeface="Arial"/>
              <a:sym typeface="Arial"/>
            </a:endParaRPr>
          </a:p>
        </p:txBody>
      </p:sp>
      <p:pic>
        <p:nvPicPr>
          <p:cNvPr id="156" name="Google Shape;156;g20208fa3b0d_14_27"/>
          <p:cNvPicPr preferRelativeResize="0"/>
          <p:nvPr/>
        </p:nvPicPr>
        <p:blipFill>
          <a:blip r:embed="rId3">
            <a:alphaModFix/>
          </a:blip>
          <a:stretch>
            <a:fillRect/>
          </a:stretch>
        </p:blipFill>
        <p:spPr>
          <a:xfrm>
            <a:off x="6854971" y="956400"/>
            <a:ext cx="4418705" cy="59016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20208fa3b0d_14_36"/>
          <p:cNvSpPr/>
          <p:nvPr/>
        </p:nvSpPr>
        <p:spPr>
          <a:xfrm>
            <a:off x="0" y="-1"/>
            <a:ext cx="12192000" cy="956400"/>
          </a:xfrm>
          <a:prstGeom prst="rect">
            <a:avLst/>
          </a:prstGeom>
          <a:solidFill>
            <a:srgbClr val="BB2424"/>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2" name="Google Shape;162;g20208fa3b0d_14_36"/>
          <p:cNvSpPr txBox="1"/>
          <p:nvPr/>
        </p:nvSpPr>
        <p:spPr>
          <a:xfrm>
            <a:off x="548107" y="308355"/>
            <a:ext cx="10392000" cy="861900"/>
          </a:xfrm>
          <a:prstGeom prst="rect">
            <a:avLst/>
          </a:prstGeom>
          <a:noFill/>
          <a:ln>
            <a:noFill/>
          </a:ln>
        </p:spPr>
        <p:txBody>
          <a:bodyPr spcFirstLastPara="1" wrap="square" lIns="274300" tIns="0" rIns="274300" bIns="0" anchor="ctr"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a:solidFill>
                  <a:schemeClr val="lt1"/>
                </a:solidFill>
                <a:latin typeface="Montserrat SemiBold"/>
                <a:ea typeface="Montserrat SemiBold"/>
                <a:cs typeface="Montserrat SemiBold"/>
                <a:sym typeface="Montserrat SemiBold"/>
              </a:rPr>
              <a:t>Soil Borings and Test Pit Plan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Montserrat SemiBold"/>
              <a:ea typeface="Montserrat SemiBold"/>
              <a:cs typeface="Montserrat SemiBold"/>
              <a:sym typeface="Montserrat SemiBold"/>
            </a:endParaRPr>
          </a:p>
        </p:txBody>
      </p:sp>
      <p:sp>
        <p:nvSpPr>
          <p:cNvPr id="163" name="Google Shape;163;g20208fa3b0d_14_36"/>
          <p:cNvSpPr/>
          <p:nvPr/>
        </p:nvSpPr>
        <p:spPr>
          <a:xfrm>
            <a:off x="4971394" y="4456386"/>
            <a:ext cx="40254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p:txBody>
      </p:sp>
      <p:sp>
        <p:nvSpPr>
          <p:cNvPr id="164" name="Google Shape;164;g20208fa3b0d_14_36"/>
          <p:cNvSpPr txBox="1"/>
          <p:nvPr/>
        </p:nvSpPr>
        <p:spPr>
          <a:xfrm>
            <a:off x="3344700" y="2275575"/>
            <a:ext cx="564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5" name="Google Shape;165;g20208fa3b0d_14_36"/>
          <p:cNvPicPr preferRelativeResize="0"/>
          <p:nvPr/>
        </p:nvPicPr>
        <p:blipFill rotWithShape="1">
          <a:blip r:embed="rId3">
            <a:alphaModFix/>
          </a:blip>
          <a:srcRect l="8464" r="8464"/>
          <a:stretch/>
        </p:blipFill>
        <p:spPr>
          <a:xfrm>
            <a:off x="2418300" y="956396"/>
            <a:ext cx="7355387" cy="59016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g20208fa3b0d_14_53"/>
          <p:cNvPicPr preferRelativeResize="0"/>
          <p:nvPr/>
        </p:nvPicPr>
        <p:blipFill rotWithShape="1">
          <a:blip r:embed="rId3">
            <a:alphaModFix/>
          </a:blip>
          <a:srcRect l="9122" r="9131"/>
          <a:stretch/>
        </p:blipFill>
        <p:spPr>
          <a:xfrm>
            <a:off x="179425" y="587450"/>
            <a:ext cx="8068710" cy="6578600"/>
          </a:xfrm>
          <a:prstGeom prst="rect">
            <a:avLst/>
          </a:prstGeom>
          <a:noFill/>
          <a:ln>
            <a:noFill/>
          </a:ln>
        </p:spPr>
      </p:pic>
      <p:sp>
        <p:nvSpPr>
          <p:cNvPr id="171" name="Google Shape;171;g20208fa3b0d_14_53"/>
          <p:cNvSpPr/>
          <p:nvPr/>
        </p:nvSpPr>
        <p:spPr>
          <a:xfrm>
            <a:off x="0" y="-1"/>
            <a:ext cx="12192000" cy="956400"/>
          </a:xfrm>
          <a:prstGeom prst="rect">
            <a:avLst/>
          </a:prstGeom>
          <a:solidFill>
            <a:srgbClr val="BB2424"/>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 name="Google Shape;172;g20208fa3b0d_14_53"/>
          <p:cNvSpPr txBox="1"/>
          <p:nvPr/>
        </p:nvSpPr>
        <p:spPr>
          <a:xfrm>
            <a:off x="548107" y="308355"/>
            <a:ext cx="10392000" cy="861900"/>
          </a:xfrm>
          <a:prstGeom prst="rect">
            <a:avLst/>
          </a:prstGeom>
          <a:noFill/>
          <a:ln>
            <a:noFill/>
          </a:ln>
        </p:spPr>
        <p:txBody>
          <a:bodyPr spcFirstLastPara="1" wrap="square" lIns="274300" tIns="0" rIns="274300" bIns="0" anchor="ctr"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a:solidFill>
                  <a:schemeClr val="lt1"/>
                </a:solidFill>
                <a:latin typeface="Montserrat SemiBold"/>
                <a:ea typeface="Montserrat SemiBold"/>
                <a:cs typeface="Montserrat SemiBold"/>
                <a:sym typeface="Montserrat SemiBold"/>
              </a:rPr>
              <a:t>Site Design and Permitting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Montserrat SemiBold"/>
              <a:ea typeface="Montserrat SemiBold"/>
              <a:cs typeface="Montserrat SemiBold"/>
              <a:sym typeface="Montserrat SemiBold"/>
            </a:endParaRPr>
          </a:p>
        </p:txBody>
      </p:sp>
      <p:sp>
        <p:nvSpPr>
          <p:cNvPr id="173" name="Google Shape;173;g20208fa3b0d_14_53"/>
          <p:cNvSpPr txBox="1"/>
          <p:nvPr/>
        </p:nvSpPr>
        <p:spPr>
          <a:xfrm>
            <a:off x="3344700" y="2275575"/>
            <a:ext cx="564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g20208fa3b0d_14_53"/>
          <p:cNvSpPr txBox="1"/>
          <p:nvPr/>
        </p:nvSpPr>
        <p:spPr>
          <a:xfrm>
            <a:off x="8621100" y="985063"/>
            <a:ext cx="3570900" cy="5642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2400" u="sng"/>
              <a:t>SITE DESIGN</a:t>
            </a:r>
            <a:endParaRPr sz="2400" u="sng"/>
          </a:p>
          <a:p>
            <a:pPr marL="457200" lvl="0" indent="-368300" algn="l" rtl="0">
              <a:lnSpc>
                <a:spcPct val="100000"/>
              </a:lnSpc>
              <a:spcBef>
                <a:spcPts val="800"/>
              </a:spcBef>
              <a:spcAft>
                <a:spcPts val="0"/>
              </a:spcAft>
              <a:buSzPts val="2200"/>
              <a:buChar char="●"/>
            </a:pPr>
            <a:r>
              <a:rPr lang="en-US" sz="2200"/>
              <a:t>Building, parking layout</a:t>
            </a:r>
            <a:endParaRPr sz="2200"/>
          </a:p>
          <a:p>
            <a:pPr marL="457200" lvl="0" indent="-368300" algn="l" rtl="0">
              <a:lnSpc>
                <a:spcPct val="100000"/>
              </a:lnSpc>
              <a:spcBef>
                <a:spcPts val="0"/>
              </a:spcBef>
              <a:spcAft>
                <a:spcPts val="0"/>
              </a:spcAft>
              <a:buSzPts val="2200"/>
              <a:buChar char="●"/>
            </a:pPr>
            <a:r>
              <a:rPr lang="en-US" sz="2200"/>
              <a:t>Access and circulation</a:t>
            </a:r>
            <a:endParaRPr sz="2200"/>
          </a:p>
          <a:p>
            <a:pPr marL="457200" lvl="0" indent="-368300" algn="l" rtl="0">
              <a:lnSpc>
                <a:spcPct val="100000"/>
              </a:lnSpc>
              <a:spcBef>
                <a:spcPts val="0"/>
              </a:spcBef>
              <a:spcAft>
                <a:spcPts val="0"/>
              </a:spcAft>
              <a:buSzPts val="2200"/>
              <a:buChar char="●"/>
            </a:pPr>
            <a:r>
              <a:rPr lang="en-US" sz="2200"/>
              <a:t>Site grading</a:t>
            </a:r>
            <a:endParaRPr sz="2200"/>
          </a:p>
          <a:p>
            <a:pPr marL="457200" lvl="0" indent="-368300" algn="l" rtl="0">
              <a:lnSpc>
                <a:spcPct val="100000"/>
              </a:lnSpc>
              <a:spcBef>
                <a:spcPts val="0"/>
              </a:spcBef>
              <a:spcAft>
                <a:spcPts val="0"/>
              </a:spcAft>
              <a:buSzPts val="2200"/>
              <a:buChar char="●"/>
            </a:pPr>
            <a:r>
              <a:rPr lang="en-US" sz="2200"/>
              <a:t>Stormwater Management</a:t>
            </a:r>
            <a:endParaRPr sz="2200"/>
          </a:p>
          <a:p>
            <a:pPr marL="457200" lvl="0" indent="-368300" algn="l" rtl="0">
              <a:lnSpc>
                <a:spcPct val="100000"/>
              </a:lnSpc>
              <a:spcBef>
                <a:spcPts val="0"/>
              </a:spcBef>
              <a:spcAft>
                <a:spcPts val="0"/>
              </a:spcAft>
              <a:buSzPts val="2200"/>
              <a:buChar char="●"/>
            </a:pPr>
            <a:r>
              <a:rPr lang="en-US" sz="2200"/>
              <a:t>Utility connections/services</a:t>
            </a:r>
            <a:endParaRPr sz="2200"/>
          </a:p>
          <a:p>
            <a:pPr marL="457200" lvl="0" indent="-368300" algn="l" rtl="0">
              <a:lnSpc>
                <a:spcPct val="100000"/>
              </a:lnSpc>
              <a:spcBef>
                <a:spcPts val="0"/>
              </a:spcBef>
              <a:spcAft>
                <a:spcPts val="0"/>
              </a:spcAft>
              <a:buSzPts val="2200"/>
              <a:buChar char="●"/>
            </a:pPr>
            <a:r>
              <a:rPr lang="en-US" sz="2200"/>
              <a:t>Landscaping/lighting design</a:t>
            </a:r>
            <a:endParaRPr sz="2200"/>
          </a:p>
          <a:p>
            <a:pPr marL="0" lvl="0" indent="0" algn="l" rtl="0">
              <a:lnSpc>
                <a:spcPct val="100000"/>
              </a:lnSpc>
              <a:spcBef>
                <a:spcPts val="800"/>
              </a:spcBef>
              <a:spcAft>
                <a:spcPts val="0"/>
              </a:spcAft>
              <a:buNone/>
            </a:pPr>
            <a:endParaRPr sz="2400" u="sng"/>
          </a:p>
          <a:p>
            <a:pPr marL="0" lvl="0" indent="0" algn="l" rtl="0">
              <a:lnSpc>
                <a:spcPct val="100000"/>
              </a:lnSpc>
              <a:spcBef>
                <a:spcPts val="800"/>
              </a:spcBef>
              <a:spcAft>
                <a:spcPts val="0"/>
              </a:spcAft>
              <a:buNone/>
            </a:pPr>
            <a:endParaRPr sz="2400" u="sng"/>
          </a:p>
          <a:p>
            <a:pPr marL="457200" marR="0" lvl="0" indent="-228600" algn="l" rtl="0">
              <a:lnSpc>
                <a:spcPct val="100000"/>
              </a:lnSpc>
              <a:spcBef>
                <a:spcPts val="800"/>
              </a:spcBef>
              <a:spcAft>
                <a:spcPts val="0"/>
              </a:spcAft>
              <a:buClr>
                <a:srgbClr val="000000"/>
              </a:buClr>
              <a:buSzPts val="2500"/>
              <a:buFont typeface="Arial"/>
              <a:buNone/>
            </a:pPr>
            <a:endParaRPr sz="2400"/>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20208fa3b0d_14_140"/>
          <p:cNvSpPr/>
          <p:nvPr/>
        </p:nvSpPr>
        <p:spPr>
          <a:xfrm>
            <a:off x="0" y="-1"/>
            <a:ext cx="12192000" cy="956400"/>
          </a:xfrm>
          <a:prstGeom prst="rect">
            <a:avLst/>
          </a:prstGeom>
          <a:solidFill>
            <a:srgbClr val="BB2424"/>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0" name="Google Shape;180;g20208fa3b0d_14_140"/>
          <p:cNvSpPr txBox="1"/>
          <p:nvPr/>
        </p:nvSpPr>
        <p:spPr>
          <a:xfrm>
            <a:off x="548107" y="308355"/>
            <a:ext cx="10392000" cy="861900"/>
          </a:xfrm>
          <a:prstGeom prst="rect">
            <a:avLst/>
          </a:prstGeom>
          <a:noFill/>
          <a:ln>
            <a:noFill/>
          </a:ln>
        </p:spPr>
        <p:txBody>
          <a:bodyPr spcFirstLastPara="1" wrap="square" lIns="274300" tIns="0" rIns="274300" bIns="0" anchor="ctr"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a:solidFill>
                  <a:schemeClr val="lt1"/>
                </a:solidFill>
                <a:latin typeface="Montserrat SemiBold"/>
                <a:ea typeface="Montserrat SemiBold"/>
                <a:cs typeface="Montserrat SemiBold"/>
                <a:sym typeface="Montserrat SemiBold"/>
              </a:rPr>
              <a:t>Site Design and Permitting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Montserrat SemiBold"/>
              <a:ea typeface="Montserrat SemiBold"/>
              <a:cs typeface="Montserrat SemiBold"/>
              <a:sym typeface="Montserrat SemiBold"/>
            </a:endParaRPr>
          </a:p>
        </p:txBody>
      </p:sp>
      <p:sp>
        <p:nvSpPr>
          <p:cNvPr id="181" name="Google Shape;181;g20208fa3b0d_14_140"/>
          <p:cNvSpPr/>
          <p:nvPr/>
        </p:nvSpPr>
        <p:spPr>
          <a:xfrm>
            <a:off x="4971394" y="4456386"/>
            <a:ext cx="40254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p:txBody>
      </p:sp>
      <p:sp>
        <p:nvSpPr>
          <p:cNvPr id="182" name="Google Shape;182;g20208fa3b0d_14_140"/>
          <p:cNvSpPr txBox="1"/>
          <p:nvPr/>
        </p:nvSpPr>
        <p:spPr>
          <a:xfrm>
            <a:off x="3344700" y="2275575"/>
            <a:ext cx="564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g20208fa3b0d_14_140"/>
          <p:cNvSpPr txBox="1"/>
          <p:nvPr/>
        </p:nvSpPr>
        <p:spPr>
          <a:xfrm>
            <a:off x="7533400" y="956400"/>
            <a:ext cx="4554600" cy="585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u="sng">
                <a:solidFill>
                  <a:schemeClr val="dk1"/>
                </a:solidFill>
              </a:rPr>
              <a:t>PERMITTING</a:t>
            </a:r>
            <a:endParaRPr sz="2400" b="1" u="sng">
              <a:solidFill>
                <a:schemeClr val="dk1"/>
              </a:solidFill>
            </a:endParaRPr>
          </a:p>
          <a:p>
            <a:pPr marL="0" lvl="0" indent="0" algn="l" rtl="0">
              <a:spcBef>
                <a:spcPts val="800"/>
              </a:spcBef>
              <a:spcAft>
                <a:spcPts val="0"/>
              </a:spcAft>
              <a:buNone/>
            </a:pPr>
            <a:r>
              <a:rPr lang="en-US" sz="2000" b="1">
                <a:solidFill>
                  <a:schemeClr val="dk1"/>
                </a:solidFill>
              </a:rPr>
              <a:t>Conservation Commision-NOI</a:t>
            </a:r>
            <a:endParaRPr sz="2000" b="1">
              <a:solidFill>
                <a:schemeClr val="dk1"/>
              </a:solidFill>
            </a:endParaRPr>
          </a:p>
          <a:p>
            <a:pPr marL="457200" lvl="0" indent="-342900" algn="l" rtl="0">
              <a:spcBef>
                <a:spcPts val="800"/>
              </a:spcBef>
              <a:spcAft>
                <a:spcPts val="0"/>
              </a:spcAft>
              <a:buClr>
                <a:schemeClr val="dk1"/>
              </a:buClr>
              <a:buSzPts val="1800"/>
              <a:buChar char="●"/>
            </a:pPr>
            <a:r>
              <a:rPr lang="en-US" sz="1800">
                <a:solidFill>
                  <a:schemeClr val="dk1"/>
                </a:solidFill>
              </a:rPr>
              <a:t>Wetland Delineation Review</a:t>
            </a:r>
            <a:endParaRPr sz="1800">
              <a:solidFill>
                <a:schemeClr val="dk1"/>
              </a:solidFill>
            </a:endParaRPr>
          </a:p>
          <a:p>
            <a:pPr marL="457200" lvl="0" indent="-342900" algn="l" rtl="0">
              <a:spcBef>
                <a:spcPts val="0"/>
              </a:spcBef>
              <a:spcAft>
                <a:spcPts val="0"/>
              </a:spcAft>
              <a:buClr>
                <a:schemeClr val="dk1"/>
              </a:buClr>
              <a:buSzPts val="1800"/>
              <a:buChar char="●"/>
            </a:pPr>
            <a:r>
              <a:rPr lang="en-US" sz="1800">
                <a:solidFill>
                  <a:schemeClr val="dk1"/>
                </a:solidFill>
              </a:rPr>
              <a:t>Resource Area and Buffer Zone Impacts</a:t>
            </a:r>
            <a:endParaRPr sz="1800">
              <a:solidFill>
                <a:schemeClr val="dk1"/>
              </a:solidFill>
            </a:endParaRPr>
          </a:p>
          <a:p>
            <a:pPr marL="457200" lvl="0" indent="-342900" algn="l" rtl="0">
              <a:spcBef>
                <a:spcPts val="0"/>
              </a:spcBef>
              <a:spcAft>
                <a:spcPts val="0"/>
              </a:spcAft>
              <a:buClr>
                <a:schemeClr val="dk1"/>
              </a:buClr>
              <a:buSzPts val="1800"/>
              <a:buChar char="●"/>
            </a:pPr>
            <a:r>
              <a:rPr lang="en-US" sz="1800">
                <a:solidFill>
                  <a:schemeClr val="dk1"/>
                </a:solidFill>
              </a:rPr>
              <a:t>Stormwater Management Review</a:t>
            </a:r>
            <a:endParaRPr sz="1800">
              <a:solidFill>
                <a:schemeClr val="dk1"/>
              </a:solidFill>
            </a:endParaRPr>
          </a:p>
          <a:p>
            <a:pPr marL="914400" lvl="1" indent="-342900" algn="l" rtl="0">
              <a:spcBef>
                <a:spcPts val="0"/>
              </a:spcBef>
              <a:spcAft>
                <a:spcPts val="0"/>
              </a:spcAft>
              <a:buClr>
                <a:schemeClr val="dk1"/>
              </a:buClr>
              <a:buSzPts val="1800"/>
              <a:buChar char="○"/>
            </a:pPr>
            <a:r>
              <a:rPr lang="en-US" sz="1800">
                <a:solidFill>
                  <a:schemeClr val="dk1"/>
                </a:solidFill>
              </a:rPr>
              <a:t>Runoff Peak Rate Mitigation</a:t>
            </a:r>
            <a:endParaRPr sz="1800">
              <a:solidFill>
                <a:schemeClr val="dk1"/>
              </a:solidFill>
            </a:endParaRPr>
          </a:p>
          <a:p>
            <a:pPr marL="914400" lvl="1" indent="-342900" algn="l" rtl="0">
              <a:spcBef>
                <a:spcPts val="0"/>
              </a:spcBef>
              <a:spcAft>
                <a:spcPts val="0"/>
              </a:spcAft>
              <a:buClr>
                <a:schemeClr val="dk1"/>
              </a:buClr>
              <a:buSzPts val="1800"/>
              <a:buChar char="○"/>
            </a:pPr>
            <a:r>
              <a:rPr lang="en-US" sz="1800">
                <a:solidFill>
                  <a:schemeClr val="dk1"/>
                </a:solidFill>
              </a:rPr>
              <a:t>Water Quality </a:t>
            </a:r>
            <a:endParaRPr sz="1800">
              <a:solidFill>
                <a:schemeClr val="dk1"/>
              </a:solidFill>
            </a:endParaRPr>
          </a:p>
          <a:p>
            <a:pPr marL="914400" lvl="1" indent="-342900" algn="l" rtl="0">
              <a:spcBef>
                <a:spcPts val="0"/>
              </a:spcBef>
              <a:spcAft>
                <a:spcPts val="0"/>
              </a:spcAft>
              <a:buClr>
                <a:schemeClr val="dk1"/>
              </a:buClr>
              <a:buSzPts val="1800"/>
              <a:buChar char="○"/>
            </a:pPr>
            <a:r>
              <a:rPr lang="en-US" sz="1800">
                <a:solidFill>
                  <a:schemeClr val="dk1"/>
                </a:solidFill>
              </a:rPr>
              <a:t>Groundwater Recharge</a:t>
            </a:r>
            <a:endParaRPr sz="1800">
              <a:solidFill>
                <a:schemeClr val="dk1"/>
              </a:solidFill>
            </a:endParaRPr>
          </a:p>
          <a:p>
            <a:pPr marL="914400" lvl="1" indent="-342900" algn="l" rtl="0">
              <a:spcBef>
                <a:spcPts val="0"/>
              </a:spcBef>
              <a:spcAft>
                <a:spcPts val="0"/>
              </a:spcAft>
              <a:buClr>
                <a:schemeClr val="dk1"/>
              </a:buClr>
              <a:buSzPts val="1800"/>
              <a:buChar char="○"/>
            </a:pPr>
            <a:r>
              <a:rPr lang="en-US" sz="1800">
                <a:solidFill>
                  <a:schemeClr val="dk1"/>
                </a:solidFill>
              </a:rPr>
              <a:t>Culvert Evaluation</a:t>
            </a:r>
            <a:endParaRPr sz="1800">
              <a:solidFill>
                <a:schemeClr val="dk1"/>
              </a:solidFill>
            </a:endParaRPr>
          </a:p>
          <a:p>
            <a:pPr marL="0" lvl="0" indent="0" algn="l" rtl="0">
              <a:spcBef>
                <a:spcPts val="800"/>
              </a:spcBef>
              <a:spcAft>
                <a:spcPts val="0"/>
              </a:spcAft>
              <a:buNone/>
            </a:pPr>
            <a:r>
              <a:rPr lang="en-US" sz="2000" b="1">
                <a:solidFill>
                  <a:schemeClr val="dk1"/>
                </a:solidFill>
              </a:rPr>
              <a:t>Planning Board - Full Site Plan Review</a:t>
            </a:r>
            <a:endParaRPr sz="2400" u="sng"/>
          </a:p>
          <a:p>
            <a:pPr marL="457200" lvl="0" indent="-342900" algn="l" rtl="0">
              <a:spcBef>
                <a:spcPts val="800"/>
              </a:spcBef>
              <a:spcAft>
                <a:spcPts val="0"/>
              </a:spcAft>
              <a:buSzPts val="1800"/>
              <a:buChar char="●"/>
            </a:pPr>
            <a:r>
              <a:rPr lang="en-US" sz="1800"/>
              <a:t>Building, parking layout</a:t>
            </a:r>
            <a:endParaRPr sz="1800"/>
          </a:p>
          <a:p>
            <a:pPr marL="457200" lvl="0" indent="-342900" algn="l" rtl="0">
              <a:lnSpc>
                <a:spcPct val="100000"/>
              </a:lnSpc>
              <a:spcBef>
                <a:spcPts val="0"/>
              </a:spcBef>
              <a:spcAft>
                <a:spcPts val="0"/>
              </a:spcAft>
              <a:buSzPts val="1800"/>
              <a:buChar char="●"/>
            </a:pPr>
            <a:r>
              <a:rPr lang="en-US" sz="1800"/>
              <a:t>Access and circulation</a:t>
            </a:r>
            <a:endParaRPr sz="1800"/>
          </a:p>
          <a:p>
            <a:pPr marL="457200" lvl="0" indent="-342900" algn="l" rtl="0">
              <a:lnSpc>
                <a:spcPct val="100000"/>
              </a:lnSpc>
              <a:spcBef>
                <a:spcPts val="0"/>
              </a:spcBef>
              <a:spcAft>
                <a:spcPts val="0"/>
              </a:spcAft>
              <a:buSzPts val="1800"/>
              <a:buChar char="●"/>
            </a:pPr>
            <a:r>
              <a:rPr lang="en-US" sz="1800"/>
              <a:t>Site grading</a:t>
            </a:r>
            <a:endParaRPr sz="1800"/>
          </a:p>
          <a:p>
            <a:pPr marL="457200" lvl="0" indent="-342900" algn="l" rtl="0">
              <a:lnSpc>
                <a:spcPct val="100000"/>
              </a:lnSpc>
              <a:spcBef>
                <a:spcPts val="0"/>
              </a:spcBef>
              <a:spcAft>
                <a:spcPts val="0"/>
              </a:spcAft>
              <a:buSzPts val="1800"/>
              <a:buChar char="●"/>
            </a:pPr>
            <a:r>
              <a:rPr lang="en-US" sz="1800"/>
              <a:t>Stormwater Management</a:t>
            </a:r>
            <a:endParaRPr sz="1800"/>
          </a:p>
          <a:p>
            <a:pPr marL="457200" lvl="0" indent="-342900" algn="l" rtl="0">
              <a:lnSpc>
                <a:spcPct val="100000"/>
              </a:lnSpc>
              <a:spcBef>
                <a:spcPts val="0"/>
              </a:spcBef>
              <a:spcAft>
                <a:spcPts val="0"/>
              </a:spcAft>
              <a:buSzPts val="1800"/>
              <a:buChar char="●"/>
            </a:pPr>
            <a:r>
              <a:rPr lang="en-US" sz="1800"/>
              <a:t>Utility connections/services</a:t>
            </a:r>
            <a:endParaRPr sz="1800"/>
          </a:p>
          <a:p>
            <a:pPr marL="457200" lvl="0" indent="-342900" algn="l" rtl="0">
              <a:lnSpc>
                <a:spcPct val="100000"/>
              </a:lnSpc>
              <a:spcBef>
                <a:spcPts val="0"/>
              </a:spcBef>
              <a:spcAft>
                <a:spcPts val="0"/>
              </a:spcAft>
              <a:buSzPts val="1800"/>
              <a:buChar char="●"/>
            </a:pPr>
            <a:r>
              <a:rPr lang="en-US" sz="1800"/>
              <a:t>Landscaping/lighting design</a:t>
            </a:r>
            <a:endParaRPr sz="1800"/>
          </a:p>
          <a:p>
            <a:pPr marL="457200" lvl="0" indent="0" algn="l" rtl="0">
              <a:lnSpc>
                <a:spcPct val="100000"/>
              </a:lnSpc>
              <a:spcBef>
                <a:spcPts val="800"/>
              </a:spcBef>
              <a:spcAft>
                <a:spcPts val="0"/>
              </a:spcAft>
              <a:buNone/>
            </a:pPr>
            <a:endParaRPr sz="1800"/>
          </a:p>
          <a:p>
            <a:pPr marL="0" lvl="0" indent="0" algn="l" rtl="0">
              <a:lnSpc>
                <a:spcPct val="100000"/>
              </a:lnSpc>
              <a:spcBef>
                <a:spcPts val="800"/>
              </a:spcBef>
              <a:spcAft>
                <a:spcPts val="0"/>
              </a:spcAft>
              <a:buNone/>
            </a:pPr>
            <a:endParaRPr sz="2400" u="sng"/>
          </a:p>
          <a:p>
            <a:pPr marL="0" lvl="0" indent="0" algn="l" rtl="0">
              <a:lnSpc>
                <a:spcPct val="100000"/>
              </a:lnSpc>
              <a:spcBef>
                <a:spcPts val="800"/>
              </a:spcBef>
              <a:spcAft>
                <a:spcPts val="0"/>
              </a:spcAft>
              <a:buNone/>
            </a:pPr>
            <a:endParaRPr sz="2400" u="sng"/>
          </a:p>
          <a:p>
            <a:pPr marL="457200" marR="0" lvl="0" indent="-228600" algn="l" rtl="0">
              <a:lnSpc>
                <a:spcPct val="100000"/>
              </a:lnSpc>
              <a:spcBef>
                <a:spcPts val="800"/>
              </a:spcBef>
              <a:spcAft>
                <a:spcPts val="0"/>
              </a:spcAft>
              <a:buClr>
                <a:srgbClr val="000000"/>
              </a:buClr>
              <a:buSzPts val="2500"/>
              <a:buFont typeface="Arial"/>
              <a:buNone/>
            </a:pPr>
            <a:endParaRPr sz="2400"/>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4" name="Google Shape;184;g20208fa3b0d_14_140"/>
          <p:cNvPicPr preferRelativeResize="0"/>
          <p:nvPr/>
        </p:nvPicPr>
        <p:blipFill>
          <a:blip r:embed="rId3">
            <a:alphaModFix/>
          </a:blip>
          <a:stretch>
            <a:fillRect/>
          </a:stretch>
        </p:blipFill>
        <p:spPr>
          <a:xfrm>
            <a:off x="2930000" y="1831293"/>
            <a:ext cx="4372850" cy="3713731"/>
          </a:xfrm>
          <a:prstGeom prst="rect">
            <a:avLst/>
          </a:prstGeom>
          <a:noFill/>
          <a:ln>
            <a:noFill/>
          </a:ln>
        </p:spPr>
      </p:pic>
      <p:pic>
        <p:nvPicPr>
          <p:cNvPr id="185" name="Google Shape;185;g20208fa3b0d_14_140"/>
          <p:cNvPicPr preferRelativeResize="0"/>
          <p:nvPr/>
        </p:nvPicPr>
        <p:blipFill>
          <a:blip r:embed="rId4">
            <a:alphaModFix/>
          </a:blip>
          <a:stretch>
            <a:fillRect/>
          </a:stretch>
        </p:blipFill>
        <p:spPr>
          <a:xfrm>
            <a:off x="100800" y="1831302"/>
            <a:ext cx="2829201" cy="377225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g20208fa3b0d_14_45"/>
          <p:cNvSpPr/>
          <p:nvPr/>
        </p:nvSpPr>
        <p:spPr>
          <a:xfrm>
            <a:off x="0" y="-1"/>
            <a:ext cx="12192000" cy="956400"/>
          </a:xfrm>
          <a:prstGeom prst="rect">
            <a:avLst/>
          </a:prstGeom>
          <a:solidFill>
            <a:srgbClr val="BB2424"/>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1" name="Google Shape;191;g20208fa3b0d_14_45"/>
          <p:cNvSpPr txBox="1"/>
          <p:nvPr/>
        </p:nvSpPr>
        <p:spPr>
          <a:xfrm>
            <a:off x="548107" y="308355"/>
            <a:ext cx="10392000" cy="861900"/>
          </a:xfrm>
          <a:prstGeom prst="rect">
            <a:avLst/>
          </a:prstGeom>
          <a:noFill/>
          <a:ln>
            <a:noFill/>
          </a:ln>
        </p:spPr>
        <p:txBody>
          <a:bodyPr spcFirstLastPara="1" wrap="square" lIns="274300" tIns="0" rIns="274300" bIns="0" anchor="ctr"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a:solidFill>
                  <a:schemeClr val="lt1"/>
                </a:solidFill>
                <a:latin typeface="Montserrat SemiBold"/>
                <a:ea typeface="Montserrat SemiBold"/>
                <a:cs typeface="Montserrat SemiBold"/>
                <a:sym typeface="Montserrat SemiBold"/>
              </a:rPr>
              <a:t>Traffic Mitigation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Montserrat SemiBold"/>
              <a:ea typeface="Montserrat SemiBold"/>
              <a:cs typeface="Montserrat SemiBold"/>
              <a:sym typeface="Montserrat SemiBold"/>
            </a:endParaRPr>
          </a:p>
        </p:txBody>
      </p:sp>
      <p:sp>
        <p:nvSpPr>
          <p:cNvPr id="192" name="Google Shape;192;g20208fa3b0d_14_45"/>
          <p:cNvSpPr/>
          <p:nvPr/>
        </p:nvSpPr>
        <p:spPr>
          <a:xfrm>
            <a:off x="4971394" y="4456386"/>
            <a:ext cx="40254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p:txBody>
      </p:sp>
      <p:sp>
        <p:nvSpPr>
          <p:cNvPr id="193" name="Google Shape;193;g20208fa3b0d_14_45"/>
          <p:cNvSpPr txBox="1"/>
          <p:nvPr/>
        </p:nvSpPr>
        <p:spPr>
          <a:xfrm>
            <a:off x="3344700" y="2275575"/>
            <a:ext cx="564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4" name="Google Shape;194;g20208fa3b0d_14_45"/>
          <p:cNvPicPr preferRelativeResize="0"/>
          <p:nvPr/>
        </p:nvPicPr>
        <p:blipFill>
          <a:blip r:embed="rId3">
            <a:alphaModFix/>
          </a:blip>
          <a:stretch>
            <a:fillRect/>
          </a:stretch>
        </p:blipFill>
        <p:spPr>
          <a:xfrm>
            <a:off x="152400" y="956400"/>
            <a:ext cx="8154141" cy="5901601"/>
          </a:xfrm>
          <a:prstGeom prst="rect">
            <a:avLst/>
          </a:prstGeom>
          <a:noFill/>
          <a:ln>
            <a:noFill/>
          </a:ln>
        </p:spPr>
      </p:pic>
      <p:pic>
        <p:nvPicPr>
          <p:cNvPr id="195" name="Google Shape;195;g20208fa3b0d_14_45"/>
          <p:cNvPicPr preferRelativeResize="0"/>
          <p:nvPr/>
        </p:nvPicPr>
        <p:blipFill>
          <a:blip r:embed="rId4">
            <a:alphaModFix/>
          </a:blip>
          <a:stretch>
            <a:fillRect/>
          </a:stretch>
        </p:blipFill>
        <p:spPr>
          <a:xfrm>
            <a:off x="9149194" y="4456380"/>
            <a:ext cx="2890406" cy="928749"/>
          </a:xfrm>
          <a:prstGeom prst="rect">
            <a:avLst/>
          </a:prstGeom>
          <a:noFill/>
          <a:ln>
            <a:noFill/>
          </a:ln>
        </p:spPr>
      </p:pic>
      <p:pic>
        <p:nvPicPr>
          <p:cNvPr id="196" name="Google Shape;196;g20208fa3b0d_14_45"/>
          <p:cNvPicPr preferRelativeResize="0"/>
          <p:nvPr/>
        </p:nvPicPr>
        <p:blipFill>
          <a:blip r:embed="rId5">
            <a:alphaModFix/>
          </a:blip>
          <a:stretch>
            <a:fillRect/>
          </a:stretch>
        </p:blipFill>
        <p:spPr>
          <a:xfrm>
            <a:off x="9149194" y="3535555"/>
            <a:ext cx="2600325" cy="4286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2094b7bb16c_3_0"/>
          <p:cNvSpPr/>
          <p:nvPr/>
        </p:nvSpPr>
        <p:spPr>
          <a:xfrm>
            <a:off x="0" y="-1"/>
            <a:ext cx="12192000" cy="956400"/>
          </a:xfrm>
          <a:prstGeom prst="rect">
            <a:avLst/>
          </a:prstGeom>
          <a:solidFill>
            <a:srgbClr val="BB2424"/>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2" name="Google Shape;202;g2094b7bb16c_3_0"/>
          <p:cNvSpPr txBox="1"/>
          <p:nvPr/>
        </p:nvSpPr>
        <p:spPr>
          <a:xfrm>
            <a:off x="548107" y="308355"/>
            <a:ext cx="10392000" cy="861900"/>
          </a:xfrm>
          <a:prstGeom prst="rect">
            <a:avLst/>
          </a:prstGeom>
          <a:noFill/>
          <a:ln>
            <a:noFill/>
          </a:ln>
        </p:spPr>
        <p:txBody>
          <a:bodyPr spcFirstLastPara="1" wrap="square" lIns="274300" tIns="0" rIns="274300" bIns="0" anchor="ctr"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a:solidFill>
                  <a:schemeClr val="lt1"/>
                </a:solidFill>
                <a:latin typeface="Montserrat SemiBold"/>
                <a:ea typeface="Montserrat SemiBold"/>
                <a:cs typeface="Montserrat SemiBold"/>
                <a:sym typeface="Montserrat SemiBold"/>
              </a:rPr>
              <a:t>Traffic Mitigation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Montserrat SemiBold"/>
              <a:ea typeface="Montserrat SemiBold"/>
              <a:cs typeface="Montserrat SemiBold"/>
              <a:sym typeface="Montserrat SemiBold"/>
            </a:endParaRPr>
          </a:p>
        </p:txBody>
      </p:sp>
      <p:sp>
        <p:nvSpPr>
          <p:cNvPr id="203" name="Google Shape;203;g2094b7bb16c_3_0"/>
          <p:cNvSpPr/>
          <p:nvPr/>
        </p:nvSpPr>
        <p:spPr>
          <a:xfrm>
            <a:off x="4971394" y="4456386"/>
            <a:ext cx="40254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p:txBody>
      </p:sp>
      <p:sp>
        <p:nvSpPr>
          <p:cNvPr id="204" name="Google Shape;204;g2094b7bb16c_3_0"/>
          <p:cNvSpPr txBox="1"/>
          <p:nvPr/>
        </p:nvSpPr>
        <p:spPr>
          <a:xfrm>
            <a:off x="3344700" y="2275575"/>
            <a:ext cx="564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5" name="Google Shape;205;g2094b7bb16c_3_0"/>
          <p:cNvPicPr preferRelativeResize="0"/>
          <p:nvPr/>
        </p:nvPicPr>
        <p:blipFill>
          <a:blip r:embed="rId3">
            <a:alphaModFix/>
          </a:blip>
          <a:stretch>
            <a:fillRect/>
          </a:stretch>
        </p:blipFill>
        <p:spPr>
          <a:xfrm>
            <a:off x="311875" y="1145125"/>
            <a:ext cx="6234675" cy="2461623"/>
          </a:xfrm>
          <a:prstGeom prst="rect">
            <a:avLst/>
          </a:prstGeom>
          <a:noFill/>
          <a:ln>
            <a:noFill/>
          </a:ln>
        </p:spPr>
      </p:pic>
      <p:pic>
        <p:nvPicPr>
          <p:cNvPr id="206" name="Google Shape;206;g2094b7bb16c_3_0"/>
          <p:cNvPicPr preferRelativeResize="0"/>
          <p:nvPr/>
        </p:nvPicPr>
        <p:blipFill>
          <a:blip r:embed="rId4">
            <a:alphaModFix/>
          </a:blip>
          <a:stretch>
            <a:fillRect/>
          </a:stretch>
        </p:blipFill>
        <p:spPr>
          <a:xfrm>
            <a:off x="311875" y="4118097"/>
            <a:ext cx="6234672" cy="2569099"/>
          </a:xfrm>
          <a:prstGeom prst="rect">
            <a:avLst/>
          </a:prstGeom>
          <a:noFill/>
          <a:ln>
            <a:noFill/>
          </a:ln>
        </p:spPr>
      </p:pic>
      <p:sp>
        <p:nvSpPr>
          <p:cNvPr id="207" name="Google Shape;207;g2094b7bb16c_3_0"/>
          <p:cNvSpPr txBox="1"/>
          <p:nvPr/>
        </p:nvSpPr>
        <p:spPr>
          <a:xfrm>
            <a:off x="6828075" y="2134425"/>
            <a:ext cx="2831100" cy="682500"/>
          </a:xfrm>
          <a:prstGeom prst="rect">
            <a:avLst/>
          </a:prstGeom>
          <a:noFill/>
          <a:ln>
            <a:noFill/>
          </a:ln>
        </p:spPr>
        <p:txBody>
          <a:bodyPr spcFirstLastPara="1" wrap="square" lIns="91425" tIns="91425" rIns="91425" bIns="91425" anchor="t" anchorCtr="0">
            <a:noAutofit/>
          </a:bodyPr>
          <a:lstStyle/>
          <a:p>
            <a:pPr marL="457200" lvl="0" indent="0" algn="l" rtl="0">
              <a:lnSpc>
                <a:spcPct val="50000"/>
              </a:lnSpc>
              <a:spcBef>
                <a:spcPts val="0"/>
              </a:spcBef>
              <a:spcAft>
                <a:spcPts val="0"/>
              </a:spcAft>
              <a:buNone/>
            </a:pPr>
            <a:r>
              <a:rPr lang="en-US" sz="2400"/>
              <a:t>Prospect Street</a:t>
            </a:r>
            <a:endParaRPr sz="2400"/>
          </a:p>
          <a:p>
            <a:pPr marL="457200" lvl="0" indent="0" algn="l" rtl="0">
              <a:lnSpc>
                <a:spcPct val="50000"/>
              </a:lnSpc>
              <a:spcBef>
                <a:spcPts val="800"/>
              </a:spcBef>
              <a:spcAft>
                <a:spcPts val="0"/>
              </a:spcAft>
              <a:buNone/>
            </a:pPr>
            <a:r>
              <a:rPr lang="en-US" sz="2400"/>
              <a:t>Looking South</a:t>
            </a:r>
            <a:endParaRPr sz="2400"/>
          </a:p>
          <a:p>
            <a:pPr marL="457200" marR="0" lvl="0" indent="-228600" algn="l" rtl="0">
              <a:lnSpc>
                <a:spcPct val="100000"/>
              </a:lnSpc>
              <a:spcBef>
                <a:spcPts val="800"/>
              </a:spcBef>
              <a:spcAft>
                <a:spcPts val="0"/>
              </a:spcAft>
              <a:buClr>
                <a:srgbClr val="000000"/>
              </a:buClr>
              <a:buSzPts val="2500"/>
              <a:buFont typeface="Arial"/>
              <a:buNone/>
            </a:pPr>
            <a:endParaRPr sz="2400"/>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g2094b7bb16c_3_0"/>
          <p:cNvSpPr txBox="1"/>
          <p:nvPr/>
        </p:nvSpPr>
        <p:spPr>
          <a:xfrm>
            <a:off x="6828075" y="5061400"/>
            <a:ext cx="2831100" cy="682500"/>
          </a:xfrm>
          <a:prstGeom prst="rect">
            <a:avLst/>
          </a:prstGeom>
          <a:noFill/>
          <a:ln>
            <a:noFill/>
          </a:ln>
        </p:spPr>
        <p:txBody>
          <a:bodyPr spcFirstLastPara="1" wrap="square" lIns="91425" tIns="91425" rIns="91425" bIns="91425" anchor="t" anchorCtr="0">
            <a:noAutofit/>
          </a:bodyPr>
          <a:lstStyle/>
          <a:p>
            <a:pPr marL="457200" lvl="0" indent="0" algn="l" rtl="0">
              <a:lnSpc>
                <a:spcPct val="50000"/>
              </a:lnSpc>
              <a:spcBef>
                <a:spcPts val="0"/>
              </a:spcBef>
              <a:spcAft>
                <a:spcPts val="0"/>
              </a:spcAft>
              <a:buNone/>
            </a:pPr>
            <a:r>
              <a:rPr lang="en-US" sz="2400"/>
              <a:t>Prospect Street</a:t>
            </a:r>
            <a:endParaRPr sz="2400"/>
          </a:p>
          <a:p>
            <a:pPr marL="457200" lvl="0" indent="0" algn="l" rtl="0">
              <a:lnSpc>
                <a:spcPct val="50000"/>
              </a:lnSpc>
              <a:spcBef>
                <a:spcPts val="800"/>
              </a:spcBef>
              <a:spcAft>
                <a:spcPts val="0"/>
              </a:spcAft>
              <a:buNone/>
            </a:pPr>
            <a:r>
              <a:rPr lang="en-US" sz="2400"/>
              <a:t>Looking North</a:t>
            </a:r>
            <a:endParaRPr sz="2400"/>
          </a:p>
          <a:p>
            <a:pPr marL="457200" marR="0" lvl="0" indent="-228600" algn="l" rtl="0">
              <a:lnSpc>
                <a:spcPct val="100000"/>
              </a:lnSpc>
              <a:spcBef>
                <a:spcPts val="800"/>
              </a:spcBef>
              <a:spcAft>
                <a:spcPts val="0"/>
              </a:spcAft>
              <a:buClr>
                <a:srgbClr val="000000"/>
              </a:buClr>
              <a:buSzPts val="2500"/>
              <a:buFont typeface="Arial"/>
              <a:buNone/>
            </a:pPr>
            <a:endParaRPr sz="2400"/>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37" name="Google Shape;37;p2"/>
          <p:cNvSpPr/>
          <p:nvPr/>
        </p:nvSpPr>
        <p:spPr>
          <a:xfrm>
            <a:off x="0" y="-1"/>
            <a:ext cx="12192000" cy="956400"/>
          </a:xfrm>
          <a:prstGeom prst="rect">
            <a:avLst/>
          </a:prstGeom>
          <a:solidFill>
            <a:srgbClr val="BB2424"/>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 name="Google Shape;38;p2"/>
          <p:cNvSpPr txBox="1"/>
          <p:nvPr/>
        </p:nvSpPr>
        <p:spPr>
          <a:xfrm>
            <a:off x="548107" y="308355"/>
            <a:ext cx="10392000" cy="861900"/>
          </a:xfrm>
          <a:prstGeom prst="rect">
            <a:avLst/>
          </a:prstGeom>
          <a:noFill/>
          <a:ln>
            <a:noFill/>
          </a:ln>
        </p:spPr>
        <p:txBody>
          <a:bodyPr spcFirstLastPara="1" wrap="square" lIns="274300" tIns="0" rIns="274300" bIns="0" anchor="ctr"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Montserrat SemiBold"/>
                <a:ea typeface="Montserrat SemiBold"/>
                <a:cs typeface="Montserrat SemiBold"/>
                <a:sym typeface="Montserrat SemiBold"/>
              </a:rPr>
              <a:t>TOWN MANAGER - Tom Calter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Montserrat SemiBold"/>
              <a:ea typeface="Montserrat SemiBold"/>
              <a:cs typeface="Montserrat SemiBold"/>
              <a:sym typeface="Montserrat SemiBold"/>
            </a:endParaRPr>
          </a:p>
        </p:txBody>
      </p:sp>
      <p:sp>
        <p:nvSpPr>
          <p:cNvPr id="39" name="Google Shape;39;p2"/>
          <p:cNvSpPr/>
          <p:nvPr/>
        </p:nvSpPr>
        <p:spPr>
          <a:xfrm>
            <a:off x="4971394" y="4456386"/>
            <a:ext cx="40254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p:txBody>
      </p:sp>
      <p:sp>
        <p:nvSpPr>
          <p:cNvPr id="40" name="Google Shape;40;p2"/>
          <p:cNvSpPr txBox="1"/>
          <p:nvPr/>
        </p:nvSpPr>
        <p:spPr>
          <a:xfrm>
            <a:off x="3344700" y="2275575"/>
            <a:ext cx="564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2"/>
          <p:cNvSpPr txBox="1"/>
          <p:nvPr/>
        </p:nvSpPr>
        <p:spPr>
          <a:xfrm>
            <a:off x="454500" y="1099275"/>
            <a:ext cx="7269000" cy="4155900"/>
          </a:xfrm>
          <a:prstGeom prst="rect">
            <a:avLst/>
          </a:prstGeom>
          <a:noFill/>
          <a:ln>
            <a:noFill/>
          </a:ln>
        </p:spPr>
        <p:txBody>
          <a:bodyPr spcFirstLastPara="1" wrap="square" lIns="91425" tIns="91425" rIns="91425" bIns="91425" anchor="t" anchorCtr="0">
            <a:spAutoFit/>
          </a:bodyPr>
          <a:lstStyle/>
          <a:p>
            <a:pPr marL="69850" marR="0" lvl="0" indent="0" algn="ctr" rtl="0">
              <a:lnSpc>
                <a:spcPct val="100000"/>
              </a:lnSpc>
              <a:spcBef>
                <a:spcPts val="0"/>
              </a:spcBef>
              <a:spcAft>
                <a:spcPts val="0"/>
              </a:spcAft>
              <a:buNone/>
            </a:pPr>
            <a:r>
              <a:rPr lang="en-US" sz="2700" b="1" i="1" u="sng" strike="noStrike" cap="none">
                <a:solidFill>
                  <a:srgbClr val="000000"/>
                </a:solidFill>
                <a:latin typeface="Arial"/>
                <a:ea typeface="Arial"/>
                <a:cs typeface="Arial"/>
                <a:sym typeface="Arial"/>
              </a:rPr>
              <a:t>INTRODUCTION</a:t>
            </a:r>
            <a:endParaRPr sz="2700" b="1" i="1" u="sng" strike="noStrike" cap="none">
              <a:solidFill>
                <a:srgbClr val="000000"/>
              </a:solidFill>
              <a:latin typeface="Arial"/>
              <a:ea typeface="Arial"/>
              <a:cs typeface="Arial"/>
              <a:sym typeface="Arial"/>
            </a:endParaRPr>
          </a:p>
          <a:p>
            <a:pPr marL="69850" marR="0" lvl="0" indent="0" algn="ctr" rtl="0">
              <a:lnSpc>
                <a:spcPct val="100000"/>
              </a:lnSpc>
              <a:spcBef>
                <a:spcPts val="0"/>
              </a:spcBef>
              <a:spcAft>
                <a:spcPts val="0"/>
              </a:spcAft>
              <a:buNone/>
            </a:pPr>
            <a:r>
              <a:rPr lang="en-US" sz="2700" b="1" i="1" u="sng"/>
              <a:t>Public Information Sessions</a:t>
            </a:r>
            <a:endParaRPr sz="2700" b="1" i="1" u="sng"/>
          </a:p>
          <a:p>
            <a:pPr marL="69850" marR="0" lvl="0" indent="0" algn="l" rtl="0">
              <a:lnSpc>
                <a:spcPct val="100000"/>
              </a:lnSpc>
              <a:spcBef>
                <a:spcPts val="0"/>
              </a:spcBef>
              <a:spcAft>
                <a:spcPts val="0"/>
              </a:spcAft>
              <a:buNone/>
            </a:pPr>
            <a:endParaRPr sz="2700"/>
          </a:p>
          <a:p>
            <a:pPr marL="457200" marR="0" lvl="0" indent="-374650" algn="l" rtl="0">
              <a:lnSpc>
                <a:spcPct val="100000"/>
              </a:lnSpc>
              <a:spcBef>
                <a:spcPts val="0"/>
              </a:spcBef>
              <a:spcAft>
                <a:spcPts val="0"/>
              </a:spcAft>
              <a:buSzPts val="2300"/>
              <a:buChar char="●"/>
            </a:pPr>
            <a:r>
              <a:rPr lang="en-US" sz="2300"/>
              <a:t>Presentation of Facts</a:t>
            </a:r>
            <a:endParaRPr sz="2300"/>
          </a:p>
          <a:p>
            <a:pPr marL="457200" marR="0" lvl="0" indent="-374650" algn="l" rtl="0">
              <a:lnSpc>
                <a:spcPct val="100000"/>
              </a:lnSpc>
              <a:spcBef>
                <a:spcPts val="0"/>
              </a:spcBef>
              <a:spcAft>
                <a:spcPts val="0"/>
              </a:spcAft>
              <a:buSzPts val="2300"/>
              <a:buChar char="●"/>
            </a:pPr>
            <a:r>
              <a:rPr lang="en-US" sz="2300"/>
              <a:t>Response to Questions</a:t>
            </a:r>
            <a:endParaRPr sz="2300"/>
          </a:p>
          <a:p>
            <a:pPr marL="457200" marR="0" lvl="0" indent="-374650" algn="l" rtl="0">
              <a:lnSpc>
                <a:spcPct val="100000"/>
              </a:lnSpc>
              <a:spcBef>
                <a:spcPts val="0"/>
              </a:spcBef>
              <a:spcAft>
                <a:spcPts val="0"/>
              </a:spcAft>
              <a:buSzPts val="2300"/>
              <a:buChar char="●"/>
            </a:pPr>
            <a:r>
              <a:rPr lang="en-US" sz="2300"/>
              <a:t>Respectful Dialogue</a:t>
            </a:r>
            <a:endParaRPr sz="2300"/>
          </a:p>
          <a:p>
            <a:pPr marL="457200" marR="0" lvl="0" indent="-374650" algn="l" rtl="0">
              <a:lnSpc>
                <a:spcPct val="100000"/>
              </a:lnSpc>
              <a:spcBef>
                <a:spcPts val="0"/>
              </a:spcBef>
              <a:spcAft>
                <a:spcPts val="0"/>
              </a:spcAft>
              <a:buSzPts val="2300"/>
              <a:buChar char="●"/>
            </a:pPr>
            <a:r>
              <a:rPr lang="en-US" sz="2300"/>
              <a:t>Unlimited Time</a:t>
            </a:r>
            <a:endParaRPr sz="2300"/>
          </a:p>
          <a:p>
            <a:pPr marL="457200" marR="0" lvl="0" indent="-374650" algn="l" rtl="0">
              <a:lnSpc>
                <a:spcPct val="100000"/>
              </a:lnSpc>
              <a:spcBef>
                <a:spcPts val="0"/>
              </a:spcBef>
              <a:spcAft>
                <a:spcPts val="0"/>
              </a:spcAft>
              <a:buSzPts val="2300"/>
              <a:buChar char="●"/>
            </a:pPr>
            <a:r>
              <a:rPr lang="en-US" sz="2300"/>
              <a:t>Repeat if Needed</a:t>
            </a:r>
            <a:endParaRPr sz="2300"/>
          </a:p>
          <a:p>
            <a:pPr marL="69850" marR="0" lvl="0" indent="387350" algn="l" rtl="0">
              <a:lnSpc>
                <a:spcPct val="100000"/>
              </a:lnSpc>
              <a:spcBef>
                <a:spcPts val="0"/>
              </a:spcBef>
              <a:spcAft>
                <a:spcPts val="0"/>
              </a:spcAft>
              <a:buNone/>
            </a:pPr>
            <a:endParaRPr sz="2300"/>
          </a:p>
          <a:p>
            <a:pPr marL="69850" marR="0" lvl="0" indent="0" algn="l" rtl="0">
              <a:lnSpc>
                <a:spcPct val="100000"/>
              </a:lnSpc>
              <a:spcBef>
                <a:spcPts val="0"/>
              </a:spcBef>
              <a:spcAft>
                <a:spcPts val="0"/>
              </a:spcAft>
              <a:buNone/>
            </a:pPr>
            <a:r>
              <a:rPr lang="en-US" sz="2500" b="0" i="0" u="none" strike="noStrike" cap="none">
                <a:solidFill>
                  <a:srgbClr val="000000"/>
                </a:solidFill>
                <a:latin typeface="Arial"/>
                <a:ea typeface="Arial"/>
                <a:cs typeface="Arial"/>
                <a:sym typeface="Arial"/>
              </a:rPr>
              <a:t>	</a:t>
            </a:r>
            <a:endParaRPr sz="2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 name="Google Shape;42;p2"/>
          <p:cNvPicPr preferRelativeResize="0"/>
          <p:nvPr/>
        </p:nvPicPr>
        <p:blipFill>
          <a:blip r:embed="rId3">
            <a:alphaModFix/>
          </a:blip>
          <a:stretch>
            <a:fillRect/>
          </a:stretch>
        </p:blipFill>
        <p:spPr>
          <a:xfrm>
            <a:off x="6844000" y="956400"/>
            <a:ext cx="5347999" cy="552360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20208fa3b0d_14_67"/>
          <p:cNvSpPr/>
          <p:nvPr/>
        </p:nvSpPr>
        <p:spPr>
          <a:xfrm>
            <a:off x="0" y="-1"/>
            <a:ext cx="12192000" cy="956400"/>
          </a:xfrm>
          <a:prstGeom prst="rect">
            <a:avLst/>
          </a:prstGeom>
          <a:solidFill>
            <a:srgbClr val="BB2424"/>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4" name="Google Shape;214;g20208fa3b0d_14_67"/>
          <p:cNvSpPr txBox="1"/>
          <p:nvPr/>
        </p:nvSpPr>
        <p:spPr>
          <a:xfrm>
            <a:off x="548107" y="308355"/>
            <a:ext cx="10392000" cy="861900"/>
          </a:xfrm>
          <a:prstGeom prst="rect">
            <a:avLst/>
          </a:prstGeom>
          <a:noFill/>
          <a:ln>
            <a:noFill/>
          </a:ln>
        </p:spPr>
        <p:txBody>
          <a:bodyPr spcFirstLastPara="1" wrap="square" lIns="274300" tIns="0" rIns="274300" bIns="0" anchor="ctr"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a:solidFill>
                  <a:schemeClr val="lt1"/>
                </a:solidFill>
                <a:latin typeface="Montserrat SemiBold"/>
                <a:ea typeface="Montserrat SemiBold"/>
                <a:cs typeface="Montserrat SemiBold"/>
                <a:sym typeface="Montserrat SemiBold"/>
              </a:rPr>
              <a:t>Traffic Mitigation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Montserrat SemiBold"/>
              <a:ea typeface="Montserrat SemiBold"/>
              <a:cs typeface="Montserrat SemiBold"/>
              <a:sym typeface="Montserrat SemiBold"/>
            </a:endParaRPr>
          </a:p>
        </p:txBody>
      </p:sp>
      <p:sp>
        <p:nvSpPr>
          <p:cNvPr id="215" name="Google Shape;215;g20208fa3b0d_14_67"/>
          <p:cNvSpPr/>
          <p:nvPr/>
        </p:nvSpPr>
        <p:spPr>
          <a:xfrm>
            <a:off x="4971394" y="4456386"/>
            <a:ext cx="40254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p:txBody>
      </p:sp>
      <p:sp>
        <p:nvSpPr>
          <p:cNvPr id="216" name="Google Shape;216;g20208fa3b0d_14_67"/>
          <p:cNvSpPr txBox="1"/>
          <p:nvPr/>
        </p:nvSpPr>
        <p:spPr>
          <a:xfrm>
            <a:off x="3344700" y="2275575"/>
            <a:ext cx="564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7" name="Google Shape;217;g20208fa3b0d_14_67"/>
          <p:cNvPicPr preferRelativeResize="0"/>
          <p:nvPr/>
        </p:nvPicPr>
        <p:blipFill>
          <a:blip r:embed="rId3">
            <a:alphaModFix/>
          </a:blip>
          <a:stretch>
            <a:fillRect/>
          </a:stretch>
        </p:blipFill>
        <p:spPr>
          <a:xfrm>
            <a:off x="900000" y="956402"/>
            <a:ext cx="10392001" cy="585226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20208fa3b0d_14_79"/>
          <p:cNvSpPr/>
          <p:nvPr/>
        </p:nvSpPr>
        <p:spPr>
          <a:xfrm>
            <a:off x="0" y="-1"/>
            <a:ext cx="12192000" cy="956400"/>
          </a:xfrm>
          <a:prstGeom prst="rect">
            <a:avLst/>
          </a:prstGeom>
          <a:solidFill>
            <a:srgbClr val="BB2424"/>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3" name="Google Shape;223;g20208fa3b0d_14_79"/>
          <p:cNvSpPr txBox="1"/>
          <p:nvPr/>
        </p:nvSpPr>
        <p:spPr>
          <a:xfrm>
            <a:off x="548107" y="308355"/>
            <a:ext cx="10392000" cy="861900"/>
          </a:xfrm>
          <a:prstGeom prst="rect">
            <a:avLst/>
          </a:prstGeom>
          <a:noFill/>
          <a:ln>
            <a:noFill/>
          </a:ln>
        </p:spPr>
        <p:txBody>
          <a:bodyPr spcFirstLastPara="1" wrap="square" lIns="274300" tIns="0" rIns="274300" bIns="0" anchor="ctr"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a:solidFill>
                  <a:schemeClr val="lt1"/>
                </a:solidFill>
                <a:latin typeface="Montserrat SemiBold"/>
                <a:ea typeface="Montserrat SemiBold"/>
                <a:cs typeface="Montserrat SemiBold"/>
                <a:sym typeface="Montserrat SemiBold"/>
              </a:rPr>
              <a:t>Traffic Mitigation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Montserrat SemiBold"/>
              <a:ea typeface="Montserrat SemiBold"/>
              <a:cs typeface="Montserrat SemiBold"/>
              <a:sym typeface="Montserrat SemiBold"/>
            </a:endParaRPr>
          </a:p>
        </p:txBody>
      </p:sp>
      <p:sp>
        <p:nvSpPr>
          <p:cNvPr id="224" name="Google Shape;224;g20208fa3b0d_14_79"/>
          <p:cNvSpPr/>
          <p:nvPr/>
        </p:nvSpPr>
        <p:spPr>
          <a:xfrm>
            <a:off x="4971394" y="4456386"/>
            <a:ext cx="40254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p:txBody>
      </p:sp>
      <p:sp>
        <p:nvSpPr>
          <p:cNvPr id="225" name="Google Shape;225;g20208fa3b0d_14_79"/>
          <p:cNvSpPr txBox="1"/>
          <p:nvPr/>
        </p:nvSpPr>
        <p:spPr>
          <a:xfrm>
            <a:off x="3344700" y="2275575"/>
            <a:ext cx="564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6" name="Google Shape;226;g20208fa3b0d_14_79"/>
          <p:cNvPicPr preferRelativeResize="0"/>
          <p:nvPr/>
        </p:nvPicPr>
        <p:blipFill>
          <a:blip r:embed="rId3">
            <a:alphaModFix/>
          </a:blip>
          <a:stretch>
            <a:fillRect/>
          </a:stretch>
        </p:blipFill>
        <p:spPr>
          <a:xfrm>
            <a:off x="508325" y="956400"/>
            <a:ext cx="10471545" cy="59016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20208fa3b0d_14_88"/>
          <p:cNvSpPr/>
          <p:nvPr/>
        </p:nvSpPr>
        <p:spPr>
          <a:xfrm>
            <a:off x="0" y="-1"/>
            <a:ext cx="12192000" cy="956400"/>
          </a:xfrm>
          <a:prstGeom prst="rect">
            <a:avLst/>
          </a:prstGeom>
          <a:solidFill>
            <a:srgbClr val="BB2424"/>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2" name="Google Shape;232;g20208fa3b0d_14_88"/>
          <p:cNvSpPr txBox="1"/>
          <p:nvPr/>
        </p:nvSpPr>
        <p:spPr>
          <a:xfrm>
            <a:off x="548107" y="308355"/>
            <a:ext cx="10392000" cy="861900"/>
          </a:xfrm>
          <a:prstGeom prst="rect">
            <a:avLst/>
          </a:prstGeom>
          <a:noFill/>
          <a:ln>
            <a:noFill/>
          </a:ln>
        </p:spPr>
        <p:txBody>
          <a:bodyPr spcFirstLastPara="1" wrap="square" lIns="274300" tIns="0" rIns="274300" bIns="0" anchor="ctr"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a:solidFill>
                  <a:schemeClr val="lt1"/>
                </a:solidFill>
                <a:latin typeface="Montserrat SemiBold"/>
                <a:ea typeface="Montserrat SemiBold"/>
                <a:cs typeface="Montserrat SemiBold"/>
                <a:sym typeface="Montserrat SemiBold"/>
              </a:rPr>
              <a:t>Traffic Mitigation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Montserrat SemiBold"/>
              <a:ea typeface="Montserrat SemiBold"/>
              <a:cs typeface="Montserrat SemiBold"/>
              <a:sym typeface="Montserrat SemiBold"/>
            </a:endParaRPr>
          </a:p>
        </p:txBody>
      </p:sp>
      <p:sp>
        <p:nvSpPr>
          <p:cNvPr id="233" name="Google Shape;233;g20208fa3b0d_14_88"/>
          <p:cNvSpPr/>
          <p:nvPr/>
        </p:nvSpPr>
        <p:spPr>
          <a:xfrm>
            <a:off x="4971394" y="4456386"/>
            <a:ext cx="40254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p:txBody>
      </p:sp>
      <p:sp>
        <p:nvSpPr>
          <p:cNvPr id="234" name="Google Shape;234;g20208fa3b0d_14_88"/>
          <p:cNvSpPr txBox="1"/>
          <p:nvPr/>
        </p:nvSpPr>
        <p:spPr>
          <a:xfrm>
            <a:off x="3344700" y="2275575"/>
            <a:ext cx="564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5" name="Google Shape;235;g20208fa3b0d_14_88"/>
          <p:cNvPicPr preferRelativeResize="0"/>
          <p:nvPr/>
        </p:nvPicPr>
        <p:blipFill>
          <a:blip r:embed="rId3">
            <a:alphaModFix/>
          </a:blip>
          <a:stretch>
            <a:fillRect/>
          </a:stretch>
        </p:blipFill>
        <p:spPr>
          <a:xfrm>
            <a:off x="548100" y="956400"/>
            <a:ext cx="10392001" cy="586679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20208fa3b0d_14_97"/>
          <p:cNvSpPr/>
          <p:nvPr/>
        </p:nvSpPr>
        <p:spPr>
          <a:xfrm>
            <a:off x="0" y="-1"/>
            <a:ext cx="12192000" cy="956400"/>
          </a:xfrm>
          <a:prstGeom prst="rect">
            <a:avLst/>
          </a:prstGeom>
          <a:solidFill>
            <a:srgbClr val="BB2424"/>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1" name="Google Shape;241;g20208fa3b0d_14_97"/>
          <p:cNvSpPr txBox="1"/>
          <p:nvPr/>
        </p:nvSpPr>
        <p:spPr>
          <a:xfrm>
            <a:off x="548107" y="308355"/>
            <a:ext cx="10392000" cy="861900"/>
          </a:xfrm>
          <a:prstGeom prst="rect">
            <a:avLst/>
          </a:prstGeom>
          <a:noFill/>
          <a:ln>
            <a:noFill/>
          </a:ln>
        </p:spPr>
        <p:txBody>
          <a:bodyPr spcFirstLastPara="1" wrap="square" lIns="274300" tIns="0" rIns="274300" bIns="0" anchor="ctr"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a:solidFill>
                  <a:schemeClr val="lt1"/>
                </a:solidFill>
                <a:latin typeface="Montserrat SemiBold"/>
                <a:ea typeface="Montserrat SemiBold"/>
                <a:cs typeface="Montserrat SemiBold"/>
                <a:sym typeface="Montserrat SemiBold"/>
              </a:rPr>
              <a:t>Traffic Mitigation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Montserrat SemiBold"/>
              <a:ea typeface="Montserrat SemiBold"/>
              <a:cs typeface="Montserrat SemiBold"/>
              <a:sym typeface="Montserrat SemiBold"/>
            </a:endParaRPr>
          </a:p>
        </p:txBody>
      </p:sp>
      <p:sp>
        <p:nvSpPr>
          <p:cNvPr id="242" name="Google Shape;242;g20208fa3b0d_14_97"/>
          <p:cNvSpPr/>
          <p:nvPr/>
        </p:nvSpPr>
        <p:spPr>
          <a:xfrm>
            <a:off x="4971394" y="4456386"/>
            <a:ext cx="40254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p:txBody>
      </p:sp>
      <p:sp>
        <p:nvSpPr>
          <p:cNvPr id="243" name="Google Shape;243;g20208fa3b0d_14_97"/>
          <p:cNvSpPr txBox="1"/>
          <p:nvPr/>
        </p:nvSpPr>
        <p:spPr>
          <a:xfrm>
            <a:off x="3344700" y="2275575"/>
            <a:ext cx="564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4" name="Google Shape;244;g20208fa3b0d_14_97"/>
          <p:cNvPicPr preferRelativeResize="0"/>
          <p:nvPr/>
        </p:nvPicPr>
        <p:blipFill>
          <a:blip r:embed="rId3">
            <a:alphaModFix/>
          </a:blip>
          <a:stretch>
            <a:fillRect/>
          </a:stretch>
        </p:blipFill>
        <p:spPr>
          <a:xfrm>
            <a:off x="548100" y="964601"/>
            <a:ext cx="10391998" cy="589340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20208fa3b0d_14_106"/>
          <p:cNvSpPr/>
          <p:nvPr/>
        </p:nvSpPr>
        <p:spPr>
          <a:xfrm>
            <a:off x="0" y="-1"/>
            <a:ext cx="12192000" cy="956400"/>
          </a:xfrm>
          <a:prstGeom prst="rect">
            <a:avLst/>
          </a:prstGeom>
          <a:solidFill>
            <a:srgbClr val="BB2424"/>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0" name="Google Shape;250;g20208fa3b0d_14_106"/>
          <p:cNvSpPr txBox="1"/>
          <p:nvPr/>
        </p:nvSpPr>
        <p:spPr>
          <a:xfrm>
            <a:off x="548107" y="308355"/>
            <a:ext cx="10392000" cy="861900"/>
          </a:xfrm>
          <a:prstGeom prst="rect">
            <a:avLst/>
          </a:prstGeom>
          <a:noFill/>
          <a:ln>
            <a:noFill/>
          </a:ln>
        </p:spPr>
        <p:txBody>
          <a:bodyPr spcFirstLastPara="1" wrap="square" lIns="274300" tIns="0" rIns="274300" bIns="0" anchor="ctr"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a:solidFill>
                  <a:schemeClr val="lt1"/>
                </a:solidFill>
                <a:latin typeface="Montserrat SemiBold"/>
                <a:ea typeface="Montserrat SemiBold"/>
                <a:cs typeface="Montserrat SemiBold"/>
                <a:sym typeface="Montserrat SemiBold"/>
              </a:rPr>
              <a:t>Traffic Mitigation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Montserrat SemiBold"/>
              <a:ea typeface="Montserrat SemiBold"/>
              <a:cs typeface="Montserrat SemiBold"/>
              <a:sym typeface="Montserrat SemiBold"/>
            </a:endParaRPr>
          </a:p>
        </p:txBody>
      </p:sp>
      <p:sp>
        <p:nvSpPr>
          <p:cNvPr id="251" name="Google Shape;251;g20208fa3b0d_14_106"/>
          <p:cNvSpPr/>
          <p:nvPr/>
        </p:nvSpPr>
        <p:spPr>
          <a:xfrm>
            <a:off x="4971394" y="4456386"/>
            <a:ext cx="40254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p:txBody>
      </p:sp>
      <p:sp>
        <p:nvSpPr>
          <p:cNvPr id="252" name="Google Shape;252;g20208fa3b0d_14_106"/>
          <p:cNvSpPr txBox="1"/>
          <p:nvPr/>
        </p:nvSpPr>
        <p:spPr>
          <a:xfrm>
            <a:off x="3344700" y="2275575"/>
            <a:ext cx="564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3" name="Google Shape;253;g20208fa3b0d_14_106"/>
          <p:cNvPicPr preferRelativeResize="0"/>
          <p:nvPr/>
        </p:nvPicPr>
        <p:blipFill>
          <a:blip r:embed="rId3">
            <a:alphaModFix/>
          </a:blip>
          <a:stretch>
            <a:fillRect/>
          </a:stretch>
        </p:blipFill>
        <p:spPr>
          <a:xfrm>
            <a:off x="487200" y="956398"/>
            <a:ext cx="10513808" cy="59016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20208fa3b0d_14_115"/>
          <p:cNvSpPr/>
          <p:nvPr/>
        </p:nvSpPr>
        <p:spPr>
          <a:xfrm>
            <a:off x="0" y="-1"/>
            <a:ext cx="12192000" cy="956400"/>
          </a:xfrm>
          <a:prstGeom prst="rect">
            <a:avLst/>
          </a:prstGeom>
          <a:solidFill>
            <a:srgbClr val="BB2424"/>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9" name="Google Shape;259;g20208fa3b0d_14_115"/>
          <p:cNvSpPr txBox="1"/>
          <p:nvPr/>
        </p:nvSpPr>
        <p:spPr>
          <a:xfrm>
            <a:off x="548107" y="308355"/>
            <a:ext cx="10392000" cy="861900"/>
          </a:xfrm>
          <a:prstGeom prst="rect">
            <a:avLst/>
          </a:prstGeom>
          <a:noFill/>
          <a:ln>
            <a:noFill/>
          </a:ln>
        </p:spPr>
        <p:txBody>
          <a:bodyPr spcFirstLastPara="1" wrap="square" lIns="274300" tIns="0" rIns="274300" bIns="0" anchor="ctr"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a:solidFill>
                  <a:schemeClr val="lt1"/>
                </a:solidFill>
                <a:latin typeface="Montserrat SemiBold"/>
                <a:ea typeface="Montserrat SemiBold"/>
                <a:cs typeface="Montserrat SemiBold"/>
                <a:sym typeface="Montserrat SemiBold"/>
              </a:rPr>
              <a:t>Rodent Control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Montserrat SemiBold"/>
              <a:ea typeface="Montserrat SemiBold"/>
              <a:cs typeface="Montserrat SemiBold"/>
              <a:sym typeface="Montserrat SemiBold"/>
            </a:endParaRPr>
          </a:p>
        </p:txBody>
      </p:sp>
      <p:sp>
        <p:nvSpPr>
          <p:cNvPr id="260" name="Google Shape;260;g20208fa3b0d_14_115"/>
          <p:cNvSpPr/>
          <p:nvPr/>
        </p:nvSpPr>
        <p:spPr>
          <a:xfrm>
            <a:off x="4971394" y="4456386"/>
            <a:ext cx="40254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p:txBody>
      </p:sp>
      <p:sp>
        <p:nvSpPr>
          <p:cNvPr id="261" name="Google Shape;261;g20208fa3b0d_14_115"/>
          <p:cNvSpPr txBox="1"/>
          <p:nvPr/>
        </p:nvSpPr>
        <p:spPr>
          <a:xfrm>
            <a:off x="3344700" y="2275575"/>
            <a:ext cx="564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g20208fa3b0d_14_115"/>
          <p:cNvSpPr txBox="1"/>
          <p:nvPr/>
        </p:nvSpPr>
        <p:spPr>
          <a:xfrm>
            <a:off x="8238625" y="1054925"/>
            <a:ext cx="3692100" cy="5338200"/>
          </a:xfrm>
          <a:prstGeom prst="rect">
            <a:avLst/>
          </a:prstGeom>
          <a:noFill/>
          <a:ln>
            <a:noFill/>
          </a:ln>
        </p:spPr>
        <p:txBody>
          <a:bodyPr spcFirstLastPara="1" wrap="square" lIns="91425" tIns="91425" rIns="91425" bIns="91425" anchor="t" anchorCtr="0">
            <a:spAutoFit/>
          </a:bodyPr>
          <a:lstStyle/>
          <a:p>
            <a:pPr marL="457200" lvl="0" indent="0" algn="l" rtl="0">
              <a:lnSpc>
                <a:spcPct val="107916"/>
              </a:lnSpc>
              <a:spcBef>
                <a:spcPts val="0"/>
              </a:spcBef>
              <a:spcAft>
                <a:spcPts val="0"/>
              </a:spcAft>
              <a:buNone/>
            </a:pPr>
            <a:r>
              <a:rPr lang="en-US" sz="2400"/>
              <a:t>Rodent controls were initiated at the site prior to building demolition to control the natural population of rodents. </a:t>
            </a:r>
            <a:endParaRPr sz="2400"/>
          </a:p>
          <a:p>
            <a:pPr marL="457200" lvl="0" indent="0" algn="l" rtl="0">
              <a:lnSpc>
                <a:spcPct val="107916"/>
              </a:lnSpc>
              <a:spcBef>
                <a:spcPts val="0"/>
              </a:spcBef>
              <a:spcAft>
                <a:spcPts val="0"/>
              </a:spcAft>
              <a:buNone/>
            </a:pPr>
            <a:endParaRPr sz="2400"/>
          </a:p>
          <a:p>
            <a:pPr marL="457200" lvl="0" indent="0" algn="l" rtl="0">
              <a:lnSpc>
                <a:spcPct val="107916"/>
              </a:lnSpc>
              <a:spcBef>
                <a:spcPts val="0"/>
              </a:spcBef>
              <a:spcAft>
                <a:spcPts val="0"/>
              </a:spcAft>
              <a:buNone/>
            </a:pPr>
            <a:r>
              <a:rPr lang="en-US" sz="2400"/>
              <a:t>The rodent control program will continue throughout construction and will be monitored and adjusted as needed.</a:t>
            </a:r>
            <a:endParaRPr sz="1400" b="0" i="0" u="none" strike="noStrike" cap="none">
              <a:solidFill>
                <a:srgbClr val="000000"/>
              </a:solidFill>
              <a:latin typeface="Arial"/>
              <a:ea typeface="Arial"/>
              <a:cs typeface="Arial"/>
              <a:sym typeface="Arial"/>
            </a:endParaRPr>
          </a:p>
        </p:txBody>
      </p:sp>
      <p:pic>
        <p:nvPicPr>
          <p:cNvPr id="263" name="Google Shape;263;g20208fa3b0d_14_115"/>
          <p:cNvPicPr preferRelativeResize="0"/>
          <p:nvPr/>
        </p:nvPicPr>
        <p:blipFill>
          <a:blip r:embed="rId3">
            <a:alphaModFix/>
          </a:blip>
          <a:stretch>
            <a:fillRect/>
          </a:stretch>
        </p:blipFill>
        <p:spPr>
          <a:xfrm>
            <a:off x="466625" y="996000"/>
            <a:ext cx="7705087" cy="58619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01f9cfb0eb_6_13"/>
          <p:cNvSpPr/>
          <p:nvPr/>
        </p:nvSpPr>
        <p:spPr>
          <a:xfrm>
            <a:off x="0" y="-1"/>
            <a:ext cx="12192000" cy="956400"/>
          </a:xfrm>
          <a:prstGeom prst="rect">
            <a:avLst/>
          </a:prstGeom>
          <a:solidFill>
            <a:srgbClr val="BB2424"/>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9" name="Google Shape;269;g201f9cfb0eb_6_13"/>
          <p:cNvSpPr txBox="1"/>
          <p:nvPr/>
        </p:nvSpPr>
        <p:spPr>
          <a:xfrm>
            <a:off x="548107" y="308292"/>
            <a:ext cx="10392000" cy="861900"/>
          </a:xfrm>
          <a:prstGeom prst="rect">
            <a:avLst/>
          </a:prstGeom>
          <a:noFill/>
          <a:ln>
            <a:noFill/>
          </a:ln>
        </p:spPr>
        <p:txBody>
          <a:bodyPr spcFirstLastPara="1" wrap="square" lIns="274300" tIns="0" rIns="274300" bIns="0" anchor="ctr"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a:solidFill>
                  <a:schemeClr val="lt1"/>
                </a:solidFill>
                <a:latin typeface="Montserrat SemiBold"/>
                <a:ea typeface="Montserrat SemiBold"/>
                <a:cs typeface="Montserrat SemiBold"/>
                <a:sym typeface="Montserrat SemiBold"/>
              </a:rPr>
              <a:t>EMERGENCY RESPONSE PERSPECTIVE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Montserrat SemiBold"/>
              <a:ea typeface="Montserrat SemiBold"/>
              <a:cs typeface="Montserrat SemiBold"/>
              <a:sym typeface="Montserrat SemiBold"/>
            </a:endParaRPr>
          </a:p>
        </p:txBody>
      </p:sp>
      <p:sp>
        <p:nvSpPr>
          <p:cNvPr id="270" name="Google Shape;270;g201f9cfb0eb_6_13"/>
          <p:cNvSpPr/>
          <p:nvPr/>
        </p:nvSpPr>
        <p:spPr>
          <a:xfrm>
            <a:off x="4971394" y="4456386"/>
            <a:ext cx="40254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p:txBody>
      </p:sp>
      <p:sp>
        <p:nvSpPr>
          <p:cNvPr id="271" name="Google Shape;271;g201f9cfb0eb_6_13"/>
          <p:cNvSpPr txBox="1"/>
          <p:nvPr/>
        </p:nvSpPr>
        <p:spPr>
          <a:xfrm>
            <a:off x="3344700" y="2275575"/>
            <a:ext cx="564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g201f9cfb0eb_6_13"/>
          <p:cNvSpPr txBox="1"/>
          <p:nvPr/>
        </p:nvSpPr>
        <p:spPr>
          <a:xfrm>
            <a:off x="454500" y="1256642"/>
            <a:ext cx="11430000" cy="5724300"/>
          </a:xfrm>
          <a:prstGeom prst="rect">
            <a:avLst/>
          </a:prstGeom>
          <a:noFill/>
          <a:ln>
            <a:noFill/>
          </a:ln>
        </p:spPr>
        <p:txBody>
          <a:bodyPr spcFirstLastPara="1" wrap="square" lIns="91425" tIns="91425" rIns="91425" bIns="91425" anchor="t" anchorCtr="0">
            <a:spAutoFit/>
          </a:bodyPr>
          <a:lstStyle/>
          <a:p>
            <a:pPr marL="457200" lvl="0" indent="-381000" algn="l" rtl="0">
              <a:lnSpc>
                <a:spcPct val="107916"/>
              </a:lnSpc>
              <a:spcBef>
                <a:spcPts val="0"/>
              </a:spcBef>
              <a:spcAft>
                <a:spcPts val="0"/>
              </a:spcAft>
              <a:buSzPts val="2400"/>
              <a:buFont typeface="Arial"/>
              <a:buChar char="●"/>
            </a:pPr>
            <a:r>
              <a:rPr lang="en-US" sz="2400"/>
              <a:t>Heat Map</a:t>
            </a:r>
            <a:endParaRPr sz="2400"/>
          </a:p>
          <a:p>
            <a:pPr marL="0" lvl="0" indent="0" algn="l" rtl="0">
              <a:lnSpc>
                <a:spcPct val="107916"/>
              </a:lnSpc>
              <a:spcBef>
                <a:spcPts val="0"/>
              </a:spcBef>
              <a:spcAft>
                <a:spcPts val="0"/>
              </a:spcAft>
              <a:buNone/>
            </a:pPr>
            <a:endParaRPr sz="2400"/>
          </a:p>
          <a:p>
            <a:pPr marL="914400" lvl="0" indent="0" algn="l" rtl="0">
              <a:lnSpc>
                <a:spcPct val="107916"/>
              </a:lnSpc>
              <a:spcBef>
                <a:spcPts val="0"/>
              </a:spcBef>
              <a:spcAft>
                <a:spcPts val="0"/>
              </a:spcAft>
              <a:buNone/>
            </a:pPr>
            <a:r>
              <a:rPr lang="en-US" sz="1800"/>
              <a:t>Emergency Calls over 5 years</a:t>
            </a:r>
            <a:endParaRPr sz="1800"/>
          </a:p>
          <a:p>
            <a:pPr marL="914400" lvl="0" indent="0" algn="l" rtl="0">
              <a:lnSpc>
                <a:spcPct val="107916"/>
              </a:lnSpc>
              <a:spcBef>
                <a:spcPts val="0"/>
              </a:spcBef>
              <a:spcAft>
                <a:spcPts val="0"/>
              </a:spcAft>
              <a:buNone/>
            </a:pPr>
            <a:r>
              <a:rPr lang="en-US" sz="1800"/>
              <a:t>Placement of station- Strategy</a:t>
            </a:r>
            <a:endParaRPr sz="1800"/>
          </a:p>
          <a:p>
            <a:pPr marL="914400" lvl="0" indent="0" algn="l" rtl="0">
              <a:lnSpc>
                <a:spcPct val="107916"/>
              </a:lnSpc>
              <a:spcBef>
                <a:spcPts val="0"/>
              </a:spcBef>
              <a:spcAft>
                <a:spcPts val="0"/>
              </a:spcAft>
              <a:buNone/>
            </a:pPr>
            <a:r>
              <a:rPr lang="en-US" sz="1800"/>
              <a:t>Running routes and response times</a:t>
            </a:r>
            <a:endParaRPr sz="1800"/>
          </a:p>
          <a:p>
            <a:pPr marL="914400" lvl="0" indent="0" algn="l" rtl="0">
              <a:lnSpc>
                <a:spcPct val="107916"/>
              </a:lnSpc>
              <a:spcBef>
                <a:spcPts val="0"/>
              </a:spcBef>
              <a:spcAft>
                <a:spcPts val="0"/>
              </a:spcAft>
              <a:buNone/>
            </a:pPr>
            <a:endParaRPr sz="1800"/>
          </a:p>
          <a:p>
            <a:pPr marL="0" lvl="0" indent="0" algn="l" rtl="0">
              <a:spcBef>
                <a:spcPts val="0"/>
              </a:spcBef>
              <a:spcAft>
                <a:spcPts val="0"/>
              </a:spcAft>
              <a:buNone/>
            </a:pPr>
            <a:endParaRPr sz="1500" b="1" u="sng">
              <a:solidFill>
                <a:srgbClr val="BB2424"/>
              </a:solidFill>
              <a:latin typeface="Calibri"/>
              <a:ea typeface="Calibri"/>
              <a:cs typeface="Calibri"/>
              <a:sym typeface="Calibri"/>
            </a:endParaRPr>
          </a:p>
          <a:p>
            <a:pPr marL="0" lvl="0" indent="0" algn="l" rtl="0">
              <a:spcBef>
                <a:spcPts val="0"/>
              </a:spcBef>
              <a:spcAft>
                <a:spcPts val="0"/>
              </a:spcAft>
              <a:buNone/>
            </a:pPr>
            <a:endParaRPr sz="1500" b="1" u="sng">
              <a:solidFill>
                <a:srgbClr val="BB2424"/>
              </a:solidFill>
              <a:latin typeface="Calibri"/>
              <a:ea typeface="Calibri"/>
              <a:cs typeface="Calibri"/>
              <a:sym typeface="Calibri"/>
            </a:endParaRPr>
          </a:p>
          <a:p>
            <a:pPr marL="0" lvl="0" indent="0" algn="l" rtl="0">
              <a:spcBef>
                <a:spcPts val="0"/>
              </a:spcBef>
              <a:spcAft>
                <a:spcPts val="0"/>
              </a:spcAft>
              <a:buNone/>
            </a:pPr>
            <a:endParaRPr sz="1500" b="1" u="sng">
              <a:solidFill>
                <a:srgbClr val="BB2424"/>
              </a:solidFill>
              <a:latin typeface="Calibri"/>
              <a:ea typeface="Calibri"/>
              <a:cs typeface="Calibri"/>
              <a:sym typeface="Calibri"/>
            </a:endParaRPr>
          </a:p>
          <a:p>
            <a:pPr marL="0" lvl="0" indent="0" algn="l" rtl="0">
              <a:spcBef>
                <a:spcPts val="0"/>
              </a:spcBef>
              <a:spcAft>
                <a:spcPts val="0"/>
              </a:spcAft>
              <a:buNone/>
            </a:pPr>
            <a:r>
              <a:rPr lang="en-US" sz="1500" b="1" u="sng">
                <a:solidFill>
                  <a:srgbClr val="BB2424"/>
                </a:solidFill>
                <a:latin typeface="Calibri"/>
                <a:ea typeface="Calibri"/>
                <a:cs typeface="Calibri"/>
                <a:sym typeface="Calibri"/>
              </a:rPr>
              <a:t>Increase of 1200 Emergency Calls since 2020</a:t>
            </a:r>
            <a:endParaRPr sz="1500" b="1" u="sng">
              <a:solidFill>
                <a:srgbClr val="BB2424"/>
              </a:solidFill>
              <a:latin typeface="Calibri"/>
              <a:ea typeface="Calibri"/>
              <a:cs typeface="Calibri"/>
              <a:sym typeface="Calibri"/>
            </a:endParaRPr>
          </a:p>
          <a:p>
            <a:pPr marL="0" lvl="0" indent="0" algn="l" rtl="0">
              <a:spcBef>
                <a:spcPts val="0"/>
              </a:spcBef>
              <a:spcAft>
                <a:spcPts val="0"/>
              </a:spcAft>
              <a:buNone/>
            </a:pPr>
            <a:r>
              <a:rPr lang="en-US" sz="1500" b="1">
                <a:solidFill>
                  <a:schemeClr val="dk1"/>
                </a:solidFill>
                <a:latin typeface="Calibri"/>
                <a:ea typeface="Calibri"/>
                <a:cs typeface="Calibri"/>
                <a:sym typeface="Calibri"/>
              </a:rPr>
              <a:t>2020- Emergency Response 5259 calls</a:t>
            </a:r>
            <a:endParaRPr sz="700" b="1">
              <a:solidFill>
                <a:schemeClr val="dk1"/>
              </a:solidFill>
              <a:latin typeface="Calibri"/>
              <a:ea typeface="Calibri"/>
              <a:cs typeface="Calibri"/>
              <a:sym typeface="Calibri"/>
            </a:endParaRPr>
          </a:p>
          <a:p>
            <a:pPr marL="0" lvl="0" indent="0" algn="l" rtl="0">
              <a:spcBef>
                <a:spcPts val="0"/>
              </a:spcBef>
              <a:spcAft>
                <a:spcPts val="0"/>
              </a:spcAft>
              <a:buNone/>
            </a:pPr>
            <a:r>
              <a:rPr lang="en-US" sz="1500" b="1">
                <a:solidFill>
                  <a:schemeClr val="dk1"/>
                </a:solidFill>
                <a:latin typeface="Calibri"/>
                <a:ea typeface="Calibri"/>
                <a:cs typeface="Calibri"/>
                <a:sym typeface="Calibri"/>
              </a:rPr>
              <a:t>2021- Emergency Response 5892 calls (12% increase from 2020)</a:t>
            </a:r>
            <a:endParaRPr sz="15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500" b="1">
                <a:solidFill>
                  <a:schemeClr val="dk1"/>
                </a:solidFill>
                <a:latin typeface="Calibri"/>
                <a:ea typeface="Calibri"/>
                <a:cs typeface="Calibri"/>
                <a:sym typeface="Calibri"/>
              </a:rPr>
              <a:t>2022- Emergency Response 6452 calls ( 22% increase from 2020)</a:t>
            </a:r>
            <a:endParaRPr sz="1800"/>
          </a:p>
          <a:p>
            <a:pPr marL="0" lvl="0" indent="0" algn="l" rtl="0">
              <a:lnSpc>
                <a:spcPct val="107916"/>
              </a:lnSpc>
              <a:spcBef>
                <a:spcPts val="0"/>
              </a:spcBef>
              <a:spcAft>
                <a:spcPts val="0"/>
              </a:spcAft>
              <a:buNone/>
            </a:pPr>
            <a:endParaRPr sz="2400"/>
          </a:p>
          <a:p>
            <a:pPr marL="457200" lvl="0" indent="0" algn="l" rtl="0">
              <a:lnSpc>
                <a:spcPct val="50000"/>
              </a:lnSpc>
              <a:spcBef>
                <a:spcPts val="0"/>
              </a:spcBef>
              <a:spcAft>
                <a:spcPts val="0"/>
              </a:spcAft>
              <a:buNone/>
            </a:pPr>
            <a:endParaRPr sz="2400"/>
          </a:p>
          <a:p>
            <a:pPr marL="0" lvl="0" indent="0" algn="l" rtl="0">
              <a:lnSpc>
                <a:spcPct val="50000"/>
              </a:lnSpc>
              <a:spcBef>
                <a:spcPts val="800"/>
              </a:spcBef>
              <a:spcAft>
                <a:spcPts val="0"/>
              </a:spcAft>
              <a:buNone/>
            </a:pPr>
            <a:r>
              <a:rPr lang="en-US" sz="1600"/>
              <a:t>	</a:t>
            </a:r>
            <a:endParaRPr sz="1600"/>
          </a:p>
          <a:p>
            <a:pPr marL="0" lvl="0" indent="0" algn="l" rtl="0">
              <a:lnSpc>
                <a:spcPct val="50000"/>
              </a:lnSpc>
              <a:spcBef>
                <a:spcPts val="800"/>
              </a:spcBef>
              <a:spcAft>
                <a:spcPts val="0"/>
              </a:spcAft>
              <a:buNone/>
            </a:pPr>
            <a:r>
              <a:rPr lang="en-US" sz="1500"/>
              <a:t>	</a:t>
            </a:r>
            <a:endParaRPr sz="1500"/>
          </a:p>
          <a:p>
            <a:pPr marL="457200" marR="0" lvl="0" indent="-228600" algn="l" rtl="0">
              <a:lnSpc>
                <a:spcPct val="100000"/>
              </a:lnSpc>
              <a:spcBef>
                <a:spcPts val="800"/>
              </a:spcBef>
              <a:spcAft>
                <a:spcPts val="0"/>
              </a:spcAft>
              <a:buClr>
                <a:srgbClr val="000000"/>
              </a:buClr>
              <a:buSzPts val="2500"/>
              <a:buFont typeface="Arial"/>
              <a:buNone/>
            </a:pPr>
            <a:endParaRPr sz="2400"/>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g201f9cfb0eb_6_13"/>
          <p:cNvSpPr txBox="1"/>
          <p:nvPr/>
        </p:nvSpPr>
        <p:spPr>
          <a:xfrm>
            <a:off x="6179875" y="1473550"/>
            <a:ext cx="557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74" name="Google Shape;274;g201f9cfb0eb_6_13"/>
          <p:cNvSpPr txBox="1"/>
          <p:nvPr/>
        </p:nvSpPr>
        <p:spPr>
          <a:xfrm>
            <a:off x="7186050" y="1618450"/>
            <a:ext cx="456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75" name="Google Shape;275;g201f9cfb0eb_6_13"/>
          <p:cNvSpPr txBox="1"/>
          <p:nvPr/>
        </p:nvSpPr>
        <p:spPr>
          <a:xfrm>
            <a:off x="8280750" y="1521850"/>
            <a:ext cx="2769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276" name="Google Shape;276;g201f9cfb0eb_6_13"/>
          <p:cNvPicPr preferRelativeResize="0"/>
          <p:nvPr/>
        </p:nvPicPr>
        <p:blipFill rotWithShape="1">
          <a:blip r:embed="rId3">
            <a:alphaModFix/>
          </a:blip>
          <a:srcRect t="-14055" b="1972"/>
          <a:stretch/>
        </p:blipFill>
        <p:spPr>
          <a:xfrm>
            <a:off x="5759252" y="217325"/>
            <a:ext cx="6411347" cy="68580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21"/>
          <p:cNvSpPr/>
          <p:nvPr/>
        </p:nvSpPr>
        <p:spPr>
          <a:xfrm>
            <a:off x="0" y="-1"/>
            <a:ext cx="12192000" cy="956400"/>
          </a:xfrm>
          <a:prstGeom prst="rect">
            <a:avLst/>
          </a:prstGeom>
          <a:solidFill>
            <a:srgbClr val="BB2424"/>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2" name="Google Shape;282;p21"/>
          <p:cNvSpPr txBox="1"/>
          <p:nvPr/>
        </p:nvSpPr>
        <p:spPr>
          <a:xfrm>
            <a:off x="548107" y="308355"/>
            <a:ext cx="10392000" cy="431100"/>
          </a:xfrm>
          <a:prstGeom prst="rect">
            <a:avLst/>
          </a:prstGeom>
          <a:noFill/>
          <a:ln>
            <a:noFill/>
          </a:ln>
        </p:spPr>
        <p:txBody>
          <a:bodyPr spcFirstLastPara="1" wrap="square" lIns="274300" tIns="0" rIns="274300" bIns="0" anchor="ctr"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Montserrat SemiBold"/>
                <a:ea typeface="Montserrat SemiBold"/>
                <a:cs typeface="Montserrat SemiBold"/>
                <a:sym typeface="Montserrat SemiBold"/>
              </a:rPr>
              <a:t>FIRE CHIEF </a:t>
            </a:r>
            <a:endParaRPr sz="2800" b="0" i="0" u="none" strike="noStrike" cap="none">
              <a:solidFill>
                <a:schemeClr val="lt1"/>
              </a:solidFill>
              <a:latin typeface="Montserrat SemiBold"/>
              <a:ea typeface="Montserrat SemiBold"/>
              <a:cs typeface="Montserrat SemiBold"/>
              <a:sym typeface="Montserrat SemiBold"/>
            </a:endParaRPr>
          </a:p>
        </p:txBody>
      </p:sp>
      <p:sp>
        <p:nvSpPr>
          <p:cNvPr id="283" name="Google Shape;283;p21"/>
          <p:cNvSpPr/>
          <p:nvPr/>
        </p:nvSpPr>
        <p:spPr>
          <a:xfrm>
            <a:off x="4971394" y="4456386"/>
            <a:ext cx="40254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p:txBody>
      </p:sp>
      <p:sp>
        <p:nvSpPr>
          <p:cNvPr id="284" name="Google Shape;284;p21"/>
          <p:cNvSpPr txBox="1"/>
          <p:nvPr/>
        </p:nvSpPr>
        <p:spPr>
          <a:xfrm>
            <a:off x="3344700" y="2275575"/>
            <a:ext cx="564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21"/>
          <p:cNvSpPr txBox="1"/>
          <p:nvPr/>
        </p:nvSpPr>
        <p:spPr>
          <a:xfrm>
            <a:off x="0" y="956400"/>
            <a:ext cx="5507700" cy="5639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500">
              <a:solidFill>
                <a:srgbClr val="E48312"/>
              </a:solidFill>
              <a:latin typeface="Calibri"/>
              <a:ea typeface="Calibri"/>
              <a:cs typeface="Calibri"/>
              <a:sym typeface="Calibri"/>
            </a:endParaRPr>
          </a:p>
          <a:p>
            <a:pPr marL="0" lvl="0" indent="0" algn="l" rtl="0">
              <a:lnSpc>
                <a:spcPct val="100000"/>
              </a:lnSpc>
              <a:spcBef>
                <a:spcPts val="0"/>
              </a:spcBef>
              <a:spcAft>
                <a:spcPts val="0"/>
              </a:spcAft>
              <a:buNone/>
            </a:pPr>
            <a:endParaRPr sz="15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15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15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15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1500" b="1">
              <a:solidFill>
                <a:schemeClr val="dk1"/>
              </a:solidFill>
              <a:latin typeface="Black Ops One"/>
              <a:ea typeface="Black Ops One"/>
              <a:cs typeface="Black Ops One"/>
              <a:sym typeface="Black Ops One"/>
            </a:endParaRPr>
          </a:p>
          <a:p>
            <a:pPr marL="0" lvl="0" indent="0" algn="l" rtl="0">
              <a:lnSpc>
                <a:spcPct val="100000"/>
              </a:lnSpc>
              <a:spcBef>
                <a:spcPts val="0"/>
              </a:spcBef>
              <a:spcAft>
                <a:spcPts val="0"/>
              </a:spcAft>
              <a:buNone/>
            </a:pPr>
            <a:r>
              <a:rPr lang="en-US" sz="2000" b="1">
                <a:solidFill>
                  <a:srgbClr val="BB2424"/>
                </a:solidFill>
                <a:latin typeface="Black Ops One"/>
                <a:ea typeface="Black Ops One"/>
                <a:cs typeface="Black Ops One"/>
                <a:sym typeface="Black Ops One"/>
              </a:rPr>
              <a:t>Life preservation is our Priority</a:t>
            </a:r>
            <a:endParaRPr sz="2000" b="1">
              <a:solidFill>
                <a:srgbClr val="BB2424"/>
              </a:solidFill>
              <a:latin typeface="Black Ops One"/>
              <a:ea typeface="Black Ops One"/>
              <a:cs typeface="Black Ops One"/>
              <a:sym typeface="Black Ops One"/>
            </a:endParaRPr>
          </a:p>
          <a:p>
            <a:pPr marL="0" lvl="0" indent="0" algn="l" rtl="0">
              <a:lnSpc>
                <a:spcPct val="100000"/>
              </a:lnSpc>
              <a:spcBef>
                <a:spcPts val="0"/>
              </a:spcBef>
              <a:spcAft>
                <a:spcPts val="0"/>
              </a:spcAft>
              <a:buNone/>
            </a:pPr>
            <a:r>
              <a:rPr lang="en-US" sz="1500" b="1">
                <a:solidFill>
                  <a:schemeClr val="dk1"/>
                </a:solidFill>
                <a:latin typeface="Calibri"/>
                <a:ea typeface="Calibri"/>
                <a:cs typeface="Calibri"/>
                <a:sym typeface="Calibri"/>
              </a:rPr>
              <a:t>Current Operations</a:t>
            </a:r>
            <a:endParaRPr sz="1500" b="1">
              <a:solidFill>
                <a:srgbClr val="E48312"/>
              </a:solidFill>
              <a:latin typeface="Calibri"/>
              <a:ea typeface="Calibri"/>
              <a:cs typeface="Calibri"/>
              <a:sym typeface="Calibri"/>
            </a:endParaRPr>
          </a:p>
          <a:p>
            <a:pPr marL="0" lvl="0" indent="0" algn="l" rtl="0">
              <a:lnSpc>
                <a:spcPct val="100000"/>
              </a:lnSpc>
              <a:spcBef>
                <a:spcPts val="0"/>
              </a:spcBef>
              <a:spcAft>
                <a:spcPts val="0"/>
              </a:spcAft>
              <a:buNone/>
            </a:pPr>
            <a:endParaRPr sz="1500">
              <a:solidFill>
                <a:srgbClr val="E48312"/>
              </a:solidFill>
              <a:latin typeface="Calibri"/>
              <a:ea typeface="Calibri"/>
              <a:cs typeface="Calibri"/>
              <a:sym typeface="Calibri"/>
            </a:endParaRPr>
          </a:p>
          <a:p>
            <a:pPr marL="0" lvl="0" indent="0" algn="l" rtl="0">
              <a:lnSpc>
                <a:spcPct val="100000"/>
              </a:lnSpc>
              <a:spcBef>
                <a:spcPts val="0"/>
              </a:spcBef>
              <a:spcAft>
                <a:spcPts val="0"/>
              </a:spcAft>
              <a:buNone/>
            </a:pPr>
            <a:endParaRPr sz="1500">
              <a:solidFill>
                <a:srgbClr val="E48312"/>
              </a:solidFill>
              <a:latin typeface="Calibri"/>
              <a:ea typeface="Calibri"/>
              <a:cs typeface="Calibri"/>
              <a:sym typeface="Calibri"/>
            </a:endParaRPr>
          </a:p>
          <a:p>
            <a:pPr marL="0" lvl="0" indent="0" algn="l" rtl="0">
              <a:lnSpc>
                <a:spcPct val="100000"/>
              </a:lnSpc>
              <a:spcBef>
                <a:spcPts val="0"/>
              </a:spcBef>
              <a:spcAft>
                <a:spcPts val="0"/>
              </a:spcAft>
              <a:buNone/>
            </a:pPr>
            <a:endParaRPr sz="1500">
              <a:solidFill>
                <a:srgbClr val="E48312"/>
              </a:solidFill>
              <a:latin typeface="Calibri"/>
              <a:ea typeface="Calibri"/>
              <a:cs typeface="Calibri"/>
              <a:sym typeface="Calibri"/>
            </a:endParaRPr>
          </a:p>
          <a:p>
            <a:pPr marL="0" lvl="0" indent="0" algn="l" rtl="0">
              <a:lnSpc>
                <a:spcPct val="100000"/>
              </a:lnSpc>
              <a:spcBef>
                <a:spcPts val="0"/>
              </a:spcBef>
              <a:spcAft>
                <a:spcPts val="0"/>
              </a:spcAft>
              <a:buNone/>
            </a:pPr>
            <a:endParaRPr sz="1500" b="1">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15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15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15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US" sz="1500" b="1">
                <a:solidFill>
                  <a:schemeClr val="dk1"/>
                </a:solidFill>
                <a:latin typeface="Calibri"/>
                <a:ea typeface="Calibri"/>
                <a:cs typeface="Calibri"/>
                <a:sym typeface="Calibri"/>
              </a:rPr>
              <a:t>Future Operations</a:t>
            </a:r>
            <a:endParaRPr sz="1500" b="1">
              <a:solidFill>
                <a:srgbClr val="E48312"/>
              </a:solidFill>
              <a:latin typeface="Calibri"/>
              <a:ea typeface="Calibri"/>
              <a:cs typeface="Calibri"/>
              <a:sym typeface="Calibri"/>
            </a:endParaRPr>
          </a:p>
          <a:p>
            <a:pPr marL="0" lvl="0" indent="0" algn="l" rtl="0">
              <a:lnSpc>
                <a:spcPct val="100000"/>
              </a:lnSpc>
              <a:spcBef>
                <a:spcPts val="0"/>
              </a:spcBef>
              <a:spcAft>
                <a:spcPts val="0"/>
              </a:spcAft>
              <a:buNone/>
            </a:pPr>
            <a:endParaRPr sz="1500" b="1">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1500" b="1">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1500" b="1">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1500" b="1">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1500" b="1">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1500" b="1">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1500" b="1">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1500" b="1">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1500" b="1">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1500" b="1">
              <a:solidFill>
                <a:schemeClr val="dk1"/>
              </a:solidFill>
              <a:latin typeface="Calibri"/>
              <a:ea typeface="Calibri"/>
              <a:cs typeface="Calibri"/>
              <a:sym typeface="Calibri"/>
            </a:endParaRPr>
          </a:p>
          <a:p>
            <a:pPr marL="0" lvl="0" indent="0" algn="l" rtl="0">
              <a:lnSpc>
                <a:spcPct val="100000"/>
              </a:lnSpc>
              <a:spcBef>
                <a:spcPts val="1500"/>
              </a:spcBef>
              <a:spcAft>
                <a:spcPts val="0"/>
              </a:spcAft>
              <a:buClr>
                <a:srgbClr val="000000"/>
              </a:buClr>
              <a:buSzPts val="1100"/>
              <a:buFont typeface="Arial"/>
              <a:buNone/>
            </a:pPr>
            <a:endParaRPr sz="1500" b="1">
              <a:solidFill>
                <a:schemeClr val="dk1"/>
              </a:solidFill>
              <a:latin typeface="Calibri"/>
              <a:ea typeface="Calibri"/>
              <a:cs typeface="Calibri"/>
              <a:sym typeface="Calibri"/>
            </a:endParaRPr>
          </a:p>
          <a:p>
            <a:pPr marL="69850" marR="0" lvl="0" indent="0" algn="l" rtl="0">
              <a:lnSpc>
                <a:spcPct val="100000"/>
              </a:lnSpc>
              <a:spcBef>
                <a:spcPts val="0"/>
              </a:spcBef>
              <a:spcAft>
                <a:spcPts val="0"/>
              </a:spcAft>
              <a:buNone/>
            </a:pPr>
            <a:endParaRPr sz="2500"/>
          </a:p>
          <a:p>
            <a:pPr marL="69850" marR="0" lvl="0" indent="0" algn="l" rtl="0">
              <a:lnSpc>
                <a:spcPct val="100000"/>
              </a:lnSpc>
              <a:spcBef>
                <a:spcPts val="0"/>
              </a:spcBef>
              <a:spcAft>
                <a:spcPts val="0"/>
              </a:spcAft>
              <a:buNone/>
            </a:pPr>
            <a:endParaRPr sz="2500"/>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6" name="Google Shape;286;p21"/>
          <p:cNvPicPr preferRelativeResize="0"/>
          <p:nvPr/>
        </p:nvPicPr>
        <p:blipFill>
          <a:blip r:embed="rId3">
            <a:alphaModFix/>
          </a:blip>
          <a:stretch>
            <a:fillRect/>
          </a:stretch>
        </p:blipFill>
        <p:spPr>
          <a:xfrm>
            <a:off x="5198300" y="956400"/>
            <a:ext cx="6831774" cy="5901599"/>
          </a:xfrm>
          <a:prstGeom prst="rect">
            <a:avLst/>
          </a:prstGeom>
          <a:noFill/>
          <a:ln>
            <a:noFill/>
          </a:ln>
        </p:spPr>
      </p:pic>
      <p:sp>
        <p:nvSpPr>
          <p:cNvPr id="287" name="Google Shape;287;p21"/>
          <p:cNvSpPr/>
          <p:nvPr/>
        </p:nvSpPr>
        <p:spPr>
          <a:xfrm>
            <a:off x="7243225" y="2990850"/>
            <a:ext cx="238200" cy="295500"/>
          </a:xfrm>
          <a:prstGeom prst="star6">
            <a:avLst>
              <a:gd name="adj" fmla="val 28868"/>
              <a:gd name="hf" fmla="val 11547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1"/>
          <p:cNvSpPr/>
          <p:nvPr/>
        </p:nvSpPr>
        <p:spPr>
          <a:xfrm>
            <a:off x="9401625" y="3760300"/>
            <a:ext cx="238200" cy="238200"/>
          </a:xfrm>
          <a:prstGeom prst="star6">
            <a:avLst>
              <a:gd name="adj" fmla="val 28868"/>
              <a:gd name="hf" fmla="val 11547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1"/>
          <p:cNvSpPr/>
          <p:nvPr/>
        </p:nvSpPr>
        <p:spPr>
          <a:xfrm>
            <a:off x="8379738" y="3418325"/>
            <a:ext cx="324000" cy="295500"/>
          </a:xfrm>
          <a:prstGeom prst="star5">
            <a:avLst>
              <a:gd name="adj" fmla="val 19098"/>
              <a:gd name="hf" fmla="val 105146"/>
              <a:gd name="vf" fmla="val 11055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290" name="Google Shape;290;p21"/>
          <p:cNvGraphicFramePr/>
          <p:nvPr/>
        </p:nvGraphicFramePr>
        <p:xfrm>
          <a:off x="366625" y="1979325"/>
          <a:ext cx="3000000" cy="3000000"/>
        </p:xfrm>
        <a:graphic>
          <a:graphicData uri="http://schemas.openxmlformats.org/drawingml/2006/table">
            <a:tbl>
              <a:tblPr>
                <a:noFill/>
                <a:tableStyleId>{0B5E7F97-E09E-4F7B-947F-763F54CDE88D}</a:tableStyleId>
              </a:tblPr>
              <a:tblGrid>
                <a:gridCol w="1652725">
                  <a:extLst>
                    <a:ext uri="{9D8B030D-6E8A-4147-A177-3AD203B41FA5}">
                      <a16:colId xmlns:a16="http://schemas.microsoft.com/office/drawing/2014/main" val="20000"/>
                    </a:ext>
                  </a:extLst>
                </a:gridCol>
                <a:gridCol w="1652725">
                  <a:extLst>
                    <a:ext uri="{9D8B030D-6E8A-4147-A177-3AD203B41FA5}">
                      <a16:colId xmlns:a16="http://schemas.microsoft.com/office/drawing/2014/main" val="20001"/>
                    </a:ext>
                  </a:extLst>
                </a:gridCol>
              </a:tblGrid>
              <a:tr h="396200">
                <a:tc>
                  <a:txBody>
                    <a:bodyPr/>
                    <a:lstStyle/>
                    <a:p>
                      <a:pPr marL="0" lvl="0" indent="0" algn="l" rtl="0">
                        <a:spcBef>
                          <a:spcPts val="0"/>
                        </a:spcBef>
                        <a:spcAft>
                          <a:spcPts val="0"/>
                        </a:spcAft>
                        <a:buNone/>
                      </a:pPr>
                      <a:r>
                        <a:rPr lang="en-US"/>
                        <a:t>Station 1</a:t>
                      </a:r>
                      <a:endParaRPr/>
                    </a:p>
                  </a:txBody>
                  <a:tcPr marL="91425" marR="91425" marT="91425" marB="91425"/>
                </a:tc>
                <a:tc>
                  <a:txBody>
                    <a:bodyPr/>
                    <a:lstStyle/>
                    <a:p>
                      <a:pPr marL="0" lvl="0" indent="0" algn="l" rtl="0">
                        <a:spcBef>
                          <a:spcPts val="0"/>
                        </a:spcBef>
                        <a:spcAft>
                          <a:spcPts val="0"/>
                        </a:spcAft>
                        <a:buNone/>
                      </a:pPr>
                      <a:r>
                        <a:rPr lang="en-US"/>
                        <a:t>Station 2</a:t>
                      </a:r>
                      <a:endParaRPr/>
                    </a:p>
                  </a:txBody>
                  <a:tcPr marL="91425" marR="91425" marT="91425" marB="91425"/>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r>
                        <a:rPr lang="en-US"/>
                        <a:t>Freeman St </a:t>
                      </a:r>
                      <a:endParaRPr/>
                    </a:p>
                  </a:txBody>
                  <a:tcPr marL="91425" marR="91425" marT="91425" marB="91425"/>
                </a:tc>
                <a:tc>
                  <a:txBody>
                    <a:bodyPr/>
                    <a:lstStyle/>
                    <a:p>
                      <a:pPr marL="0" lvl="0" indent="0" algn="l" rtl="0">
                        <a:spcBef>
                          <a:spcPts val="0"/>
                        </a:spcBef>
                        <a:spcAft>
                          <a:spcPts val="0"/>
                        </a:spcAft>
                        <a:buNone/>
                      </a:pPr>
                      <a:r>
                        <a:rPr lang="en-US"/>
                        <a:t>Central St</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a:t>Engine1, Ladder, 2 Amb</a:t>
                      </a:r>
                      <a:endParaRPr/>
                    </a:p>
                  </a:txBody>
                  <a:tcPr marL="91425" marR="91425" marT="91425" marB="91425"/>
                </a:tc>
                <a:tc>
                  <a:txBody>
                    <a:bodyPr/>
                    <a:lstStyle/>
                    <a:p>
                      <a:pPr marL="0" lvl="0" indent="0" algn="l" rtl="0">
                        <a:spcBef>
                          <a:spcPts val="0"/>
                        </a:spcBef>
                        <a:spcAft>
                          <a:spcPts val="0"/>
                        </a:spcAft>
                        <a:buNone/>
                      </a:pPr>
                      <a:r>
                        <a:rPr lang="en-US"/>
                        <a:t>Engine 2</a:t>
                      </a:r>
                      <a:endParaRPr/>
                    </a:p>
                  </a:txBody>
                  <a:tcPr marL="91425" marR="91425" marT="91425" marB="91425"/>
                </a:tc>
                <a:extLst>
                  <a:ext uri="{0D108BD9-81ED-4DB2-BD59-A6C34878D82A}">
                    <a16:rowId xmlns:a16="http://schemas.microsoft.com/office/drawing/2014/main" val="10002"/>
                  </a:ext>
                </a:extLst>
              </a:tr>
            </a:tbl>
          </a:graphicData>
        </a:graphic>
      </p:graphicFrame>
      <p:graphicFrame>
        <p:nvGraphicFramePr>
          <p:cNvPr id="291" name="Google Shape;291;p21"/>
          <p:cNvGraphicFramePr/>
          <p:nvPr/>
        </p:nvGraphicFramePr>
        <p:xfrm>
          <a:off x="237825" y="4177738"/>
          <a:ext cx="3000000" cy="3000000"/>
        </p:xfrm>
        <a:graphic>
          <a:graphicData uri="http://schemas.openxmlformats.org/drawingml/2006/table">
            <a:tbl>
              <a:tblPr>
                <a:noFill/>
                <a:tableStyleId>{0B5E7F97-E09E-4F7B-947F-763F54CDE88D}</a:tableStyleId>
              </a:tblPr>
              <a:tblGrid>
                <a:gridCol w="1477175">
                  <a:extLst>
                    <a:ext uri="{9D8B030D-6E8A-4147-A177-3AD203B41FA5}">
                      <a16:colId xmlns:a16="http://schemas.microsoft.com/office/drawing/2014/main" val="20000"/>
                    </a:ext>
                  </a:extLst>
                </a:gridCol>
                <a:gridCol w="1477175">
                  <a:extLst>
                    <a:ext uri="{9D8B030D-6E8A-4147-A177-3AD203B41FA5}">
                      <a16:colId xmlns:a16="http://schemas.microsoft.com/office/drawing/2014/main" val="20001"/>
                    </a:ext>
                  </a:extLst>
                </a:gridCol>
                <a:gridCol w="1477175">
                  <a:extLst>
                    <a:ext uri="{9D8B030D-6E8A-4147-A177-3AD203B41FA5}">
                      <a16:colId xmlns:a16="http://schemas.microsoft.com/office/drawing/2014/main" val="20002"/>
                    </a:ext>
                  </a:extLst>
                </a:gridCol>
              </a:tblGrid>
              <a:tr h="467325">
                <a:tc>
                  <a:txBody>
                    <a:bodyPr/>
                    <a:lstStyle/>
                    <a:p>
                      <a:pPr marL="0" lvl="0" indent="0" algn="l" rtl="0">
                        <a:spcBef>
                          <a:spcPts val="0"/>
                        </a:spcBef>
                        <a:spcAft>
                          <a:spcPts val="0"/>
                        </a:spcAft>
                        <a:buNone/>
                      </a:pPr>
                      <a:r>
                        <a:rPr lang="en-US"/>
                        <a:t>Station 1</a:t>
                      </a:r>
                      <a:endParaRPr/>
                    </a:p>
                  </a:txBody>
                  <a:tcPr marL="91425" marR="91425" marT="91425" marB="91425"/>
                </a:tc>
                <a:tc>
                  <a:txBody>
                    <a:bodyPr/>
                    <a:lstStyle/>
                    <a:p>
                      <a:pPr marL="0" lvl="0" indent="0" algn="l" rtl="0">
                        <a:spcBef>
                          <a:spcPts val="0"/>
                        </a:spcBef>
                        <a:spcAft>
                          <a:spcPts val="0"/>
                        </a:spcAft>
                        <a:buNone/>
                      </a:pPr>
                      <a:r>
                        <a:rPr lang="en-US"/>
                        <a:t>Station 2</a:t>
                      </a:r>
                      <a:endParaRPr/>
                    </a:p>
                  </a:txBody>
                  <a:tcPr marL="91425" marR="91425" marT="91425" marB="91425"/>
                </a:tc>
                <a:tc>
                  <a:txBody>
                    <a:bodyPr/>
                    <a:lstStyle/>
                    <a:p>
                      <a:pPr marL="0" lvl="0" indent="0" algn="l" rtl="0">
                        <a:spcBef>
                          <a:spcPts val="0"/>
                        </a:spcBef>
                        <a:spcAft>
                          <a:spcPts val="0"/>
                        </a:spcAft>
                        <a:buNone/>
                      </a:pPr>
                      <a:r>
                        <a:rPr lang="en-US"/>
                        <a:t>Headquarters</a:t>
                      </a:r>
                      <a:endParaRPr/>
                    </a:p>
                  </a:txBody>
                  <a:tcPr marL="91425" marR="91425" marT="91425" marB="91425"/>
                </a:tc>
                <a:extLst>
                  <a:ext uri="{0D108BD9-81ED-4DB2-BD59-A6C34878D82A}">
                    <a16:rowId xmlns:a16="http://schemas.microsoft.com/office/drawing/2014/main" val="10000"/>
                  </a:ext>
                </a:extLst>
              </a:tr>
              <a:tr h="467325">
                <a:tc>
                  <a:txBody>
                    <a:bodyPr/>
                    <a:lstStyle/>
                    <a:p>
                      <a:pPr marL="0" lvl="0" indent="0" algn="l" rtl="0">
                        <a:spcBef>
                          <a:spcPts val="0"/>
                        </a:spcBef>
                        <a:spcAft>
                          <a:spcPts val="0"/>
                        </a:spcAft>
                        <a:buNone/>
                      </a:pPr>
                      <a:r>
                        <a:rPr lang="en-US"/>
                        <a:t>400 Prospect St</a:t>
                      </a:r>
                      <a:endParaRPr/>
                    </a:p>
                  </a:txBody>
                  <a:tcPr marL="91425" marR="91425" marT="91425" marB="91425"/>
                </a:tc>
                <a:tc>
                  <a:txBody>
                    <a:bodyPr/>
                    <a:lstStyle/>
                    <a:p>
                      <a:pPr marL="0" lvl="0" indent="0" algn="l" rtl="0">
                        <a:spcBef>
                          <a:spcPts val="0"/>
                        </a:spcBef>
                        <a:spcAft>
                          <a:spcPts val="0"/>
                        </a:spcAft>
                        <a:buNone/>
                      </a:pPr>
                      <a:r>
                        <a:rPr lang="en-US"/>
                        <a:t>Central St</a:t>
                      </a:r>
                      <a:endParaRPr/>
                    </a:p>
                  </a:txBody>
                  <a:tcPr marL="91425" marR="91425" marT="91425" marB="91425"/>
                </a:tc>
                <a:tc>
                  <a:txBody>
                    <a:bodyPr/>
                    <a:lstStyle/>
                    <a:p>
                      <a:pPr marL="0" lvl="0" indent="0" algn="l" rtl="0">
                        <a:spcBef>
                          <a:spcPts val="0"/>
                        </a:spcBef>
                        <a:spcAft>
                          <a:spcPts val="0"/>
                        </a:spcAft>
                        <a:buNone/>
                      </a:pPr>
                      <a:r>
                        <a:rPr lang="en-US"/>
                        <a:t>Freeman St</a:t>
                      </a:r>
                      <a:endParaRPr/>
                    </a:p>
                  </a:txBody>
                  <a:tcPr marL="91425" marR="91425" marT="91425" marB="91425"/>
                </a:tc>
                <a:extLst>
                  <a:ext uri="{0D108BD9-81ED-4DB2-BD59-A6C34878D82A}">
                    <a16:rowId xmlns:a16="http://schemas.microsoft.com/office/drawing/2014/main" val="10001"/>
                  </a:ext>
                </a:extLst>
              </a:tr>
              <a:tr h="467325">
                <a:tc>
                  <a:txBody>
                    <a:bodyPr/>
                    <a:lstStyle/>
                    <a:p>
                      <a:pPr marL="0" lvl="0" indent="0" algn="l" rtl="0">
                        <a:spcBef>
                          <a:spcPts val="0"/>
                        </a:spcBef>
                        <a:spcAft>
                          <a:spcPts val="0"/>
                        </a:spcAft>
                        <a:buNone/>
                      </a:pPr>
                      <a:r>
                        <a:rPr lang="en-US"/>
                        <a:t>Engine1,Ladder</a:t>
                      </a:r>
                      <a:endParaRPr/>
                    </a:p>
                    <a:p>
                      <a:pPr marL="0" lvl="0" indent="0" algn="l" rtl="0">
                        <a:spcBef>
                          <a:spcPts val="0"/>
                        </a:spcBef>
                        <a:spcAft>
                          <a:spcPts val="0"/>
                        </a:spcAft>
                        <a:buNone/>
                      </a:pPr>
                      <a:r>
                        <a:rPr lang="en-US"/>
                        <a:t>Ambulance</a:t>
                      </a:r>
                      <a:endParaRPr/>
                    </a:p>
                  </a:txBody>
                  <a:tcPr marL="91425" marR="91425" marT="91425" marB="91425"/>
                </a:tc>
                <a:tc>
                  <a:txBody>
                    <a:bodyPr/>
                    <a:lstStyle/>
                    <a:p>
                      <a:pPr marL="0" lvl="0" indent="0" algn="l" rtl="0">
                        <a:spcBef>
                          <a:spcPts val="0"/>
                        </a:spcBef>
                        <a:spcAft>
                          <a:spcPts val="0"/>
                        </a:spcAft>
                        <a:buNone/>
                      </a:pPr>
                      <a:r>
                        <a:rPr lang="en-US"/>
                        <a:t>Engine2, Ladder, Ambulance</a:t>
                      </a:r>
                      <a:endParaRPr/>
                    </a:p>
                  </a:txBody>
                  <a:tcPr marL="91425" marR="91425" marT="91425" marB="91425"/>
                </a:tc>
                <a:tc>
                  <a:txBody>
                    <a:bodyPr/>
                    <a:lstStyle/>
                    <a:p>
                      <a:pPr marL="0" lvl="0" indent="0" algn="l" rtl="0">
                        <a:spcBef>
                          <a:spcPts val="0"/>
                        </a:spcBef>
                        <a:spcAft>
                          <a:spcPts val="0"/>
                        </a:spcAft>
                        <a:buNone/>
                      </a:pPr>
                      <a:r>
                        <a:rPr lang="en-US"/>
                        <a:t>Administration</a:t>
                      </a:r>
                      <a:endParaRPr/>
                    </a:p>
                    <a:p>
                      <a:pPr marL="0" lvl="0" indent="0" algn="l" rtl="0">
                        <a:spcBef>
                          <a:spcPts val="0"/>
                        </a:spcBef>
                        <a:spcAft>
                          <a:spcPts val="0"/>
                        </a:spcAft>
                        <a:buNone/>
                      </a:pPr>
                      <a:r>
                        <a:rPr lang="en-US"/>
                        <a:t>Emergency Ops</a:t>
                      </a:r>
                      <a:endParaRPr/>
                    </a:p>
                    <a:p>
                      <a:pPr marL="0" lvl="0" indent="0" algn="l" rtl="0">
                        <a:spcBef>
                          <a:spcPts val="0"/>
                        </a:spcBef>
                        <a:spcAft>
                          <a:spcPts val="0"/>
                        </a:spcAft>
                        <a:buNone/>
                      </a:pPr>
                      <a:r>
                        <a:rPr lang="en-US"/>
                        <a:t>DPH</a:t>
                      </a:r>
                      <a:endParaRPr/>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2094b7bb16c_15_13"/>
          <p:cNvSpPr/>
          <p:nvPr/>
        </p:nvSpPr>
        <p:spPr>
          <a:xfrm>
            <a:off x="0" y="-1"/>
            <a:ext cx="12192000" cy="956400"/>
          </a:xfrm>
          <a:prstGeom prst="rect">
            <a:avLst/>
          </a:prstGeom>
          <a:solidFill>
            <a:srgbClr val="BB2424"/>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7" name="Google Shape;297;g2094b7bb16c_15_13"/>
          <p:cNvSpPr txBox="1"/>
          <p:nvPr/>
        </p:nvSpPr>
        <p:spPr>
          <a:xfrm>
            <a:off x="548107" y="308292"/>
            <a:ext cx="10392000" cy="861900"/>
          </a:xfrm>
          <a:prstGeom prst="rect">
            <a:avLst/>
          </a:prstGeom>
          <a:noFill/>
          <a:ln>
            <a:noFill/>
          </a:ln>
        </p:spPr>
        <p:txBody>
          <a:bodyPr spcFirstLastPara="1" wrap="square" lIns="274300" tIns="0" rIns="274300" bIns="0" anchor="ctr"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a:solidFill>
                  <a:schemeClr val="lt1"/>
                </a:solidFill>
                <a:latin typeface="Montserrat SemiBold"/>
                <a:ea typeface="Montserrat SemiBold"/>
                <a:cs typeface="Montserrat SemiBold"/>
                <a:sym typeface="Montserrat SemiBold"/>
              </a:rPr>
              <a:t>EMERGENCY RESPONSE PERSPECTIVE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Montserrat SemiBold"/>
              <a:ea typeface="Montserrat SemiBold"/>
              <a:cs typeface="Montserrat SemiBold"/>
              <a:sym typeface="Montserrat SemiBold"/>
            </a:endParaRPr>
          </a:p>
        </p:txBody>
      </p:sp>
      <p:sp>
        <p:nvSpPr>
          <p:cNvPr id="298" name="Google Shape;298;g2094b7bb16c_15_13"/>
          <p:cNvSpPr/>
          <p:nvPr/>
        </p:nvSpPr>
        <p:spPr>
          <a:xfrm>
            <a:off x="4971394" y="4456386"/>
            <a:ext cx="40254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p:txBody>
      </p:sp>
      <p:sp>
        <p:nvSpPr>
          <p:cNvPr id="299" name="Google Shape;299;g2094b7bb16c_15_13"/>
          <p:cNvSpPr txBox="1"/>
          <p:nvPr/>
        </p:nvSpPr>
        <p:spPr>
          <a:xfrm>
            <a:off x="3344700" y="2275575"/>
            <a:ext cx="564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g2094b7bb16c_15_13"/>
          <p:cNvSpPr txBox="1"/>
          <p:nvPr/>
        </p:nvSpPr>
        <p:spPr>
          <a:xfrm>
            <a:off x="454500" y="1264692"/>
            <a:ext cx="11430000" cy="4523700"/>
          </a:xfrm>
          <a:prstGeom prst="rect">
            <a:avLst/>
          </a:prstGeom>
          <a:noFill/>
          <a:ln>
            <a:noFill/>
          </a:ln>
        </p:spPr>
        <p:txBody>
          <a:bodyPr spcFirstLastPara="1" wrap="square" lIns="91425" tIns="91425" rIns="91425" bIns="91425" anchor="t" anchorCtr="0">
            <a:spAutoFit/>
          </a:bodyPr>
          <a:lstStyle/>
          <a:p>
            <a:pPr marL="457200" lvl="0" indent="0" algn="l" rtl="0">
              <a:lnSpc>
                <a:spcPct val="107916"/>
              </a:lnSpc>
              <a:spcBef>
                <a:spcPts val="0"/>
              </a:spcBef>
              <a:spcAft>
                <a:spcPts val="0"/>
              </a:spcAft>
              <a:buNone/>
            </a:pPr>
            <a:endParaRPr sz="2400" b="1" u="sng"/>
          </a:p>
          <a:p>
            <a:pPr marL="0" lvl="0" indent="0" algn="l" rtl="0">
              <a:lnSpc>
                <a:spcPct val="50000"/>
              </a:lnSpc>
              <a:spcBef>
                <a:spcPts val="0"/>
              </a:spcBef>
              <a:spcAft>
                <a:spcPts val="0"/>
              </a:spcAft>
              <a:buNone/>
            </a:pPr>
            <a:r>
              <a:rPr lang="en-US" sz="2400" b="1" u="sng"/>
              <a:t>Prospect Street/Simple Structure</a:t>
            </a:r>
            <a:endParaRPr sz="2400" b="1" u="sng"/>
          </a:p>
          <a:p>
            <a:pPr marL="0" lvl="0" indent="0" algn="l" rtl="0">
              <a:lnSpc>
                <a:spcPct val="50000"/>
              </a:lnSpc>
              <a:spcBef>
                <a:spcPts val="800"/>
              </a:spcBef>
              <a:spcAft>
                <a:spcPts val="0"/>
              </a:spcAft>
              <a:buNone/>
            </a:pPr>
            <a:r>
              <a:rPr lang="en-US" sz="2400"/>
              <a:t>   </a:t>
            </a:r>
            <a:endParaRPr sz="2400"/>
          </a:p>
          <a:p>
            <a:pPr marL="914400" lvl="0" indent="-349250" algn="l" rtl="0">
              <a:lnSpc>
                <a:spcPct val="50000"/>
              </a:lnSpc>
              <a:spcBef>
                <a:spcPts val="800"/>
              </a:spcBef>
              <a:spcAft>
                <a:spcPts val="0"/>
              </a:spcAft>
              <a:buSzPts val="1900"/>
              <a:buChar char="●"/>
            </a:pPr>
            <a:r>
              <a:rPr lang="en-US" sz="1900"/>
              <a:t>Operational only Fire Station</a:t>
            </a:r>
            <a:endParaRPr sz="1900"/>
          </a:p>
          <a:p>
            <a:pPr marL="0" lvl="0" indent="0" algn="l" rtl="0">
              <a:lnSpc>
                <a:spcPct val="50000"/>
              </a:lnSpc>
              <a:spcBef>
                <a:spcPts val="800"/>
              </a:spcBef>
              <a:spcAft>
                <a:spcPts val="0"/>
              </a:spcAft>
              <a:buNone/>
            </a:pPr>
            <a:endParaRPr sz="1900"/>
          </a:p>
          <a:p>
            <a:pPr marL="914400" lvl="0" indent="-349250" algn="l" rtl="0">
              <a:lnSpc>
                <a:spcPct val="50000"/>
              </a:lnSpc>
              <a:spcBef>
                <a:spcPts val="800"/>
              </a:spcBef>
              <a:spcAft>
                <a:spcPts val="0"/>
              </a:spcAft>
              <a:buSzPts val="1900"/>
              <a:buChar char="●"/>
            </a:pPr>
            <a:r>
              <a:rPr lang="en-US" sz="1900"/>
              <a:t> Solid Construction and Mechanics</a:t>
            </a:r>
            <a:endParaRPr sz="1900"/>
          </a:p>
          <a:p>
            <a:pPr marL="914400" lvl="0" indent="0" algn="l" rtl="0">
              <a:lnSpc>
                <a:spcPct val="50000"/>
              </a:lnSpc>
              <a:spcBef>
                <a:spcPts val="800"/>
              </a:spcBef>
              <a:spcAft>
                <a:spcPts val="0"/>
              </a:spcAft>
              <a:buNone/>
            </a:pPr>
            <a:endParaRPr sz="1900"/>
          </a:p>
          <a:p>
            <a:pPr marL="914400" lvl="0" indent="-349250" algn="l" rtl="0">
              <a:lnSpc>
                <a:spcPct val="50000"/>
              </a:lnSpc>
              <a:spcBef>
                <a:spcPts val="800"/>
              </a:spcBef>
              <a:spcAft>
                <a:spcPts val="0"/>
              </a:spcAft>
              <a:buSzPts val="1900"/>
              <a:buChar char="●"/>
            </a:pPr>
            <a:r>
              <a:rPr lang="en-US" sz="1900"/>
              <a:t>Fill the Fire Department current and</a:t>
            </a:r>
            <a:endParaRPr sz="1900"/>
          </a:p>
          <a:p>
            <a:pPr marL="0" lvl="0" indent="0" algn="l" rtl="0">
              <a:lnSpc>
                <a:spcPct val="50000"/>
              </a:lnSpc>
              <a:spcBef>
                <a:spcPts val="800"/>
              </a:spcBef>
              <a:spcAft>
                <a:spcPts val="0"/>
              </a:spcAft>
              <a:buNone/>
            </a:pPr>
            <a:r>
              <a:rPr lang="en-US" sz="1900"/>
              <a:t>                       Future needs</a:t>
            </a:r>
            <a:endParaRPr sz="1900"/>
          </a:p>
          <a:p>
            <a:pPr marL="0" lvl="0" indent="0" algn="l" rtl="0">
              <a:lnSpc>
                <a:spcPct val="50000"/>
              </a:lnSpc>
              <a:spcBef>
                <a:spcPts val="800"/>
              </a:spcBef>
              <a:spcAft>
                <a:spcPts val="0"/>
              </a:spcAft>
              <a:buNone/>
            </a:pPr>
            <a:endParaRPr sz="1900"/>
          </a:p>
          <a:p>
            <a:pPr marL="914400" lvl="0" indent="-349250" algn="l" rtl="0">
              <a:lnSpc>
                <a:spcPct val="50000"/>
              </a:lnSpc>
              <a:spcBef>
                <a:spcPts val="800"/>
              </a:spcBef>
              <a:spcAft>
                <a:spcPts val="0"/>
              </a:spcAft>
              <a:buSzPts val="1900"/>
              <a:buChar char="●"/>
            </a:pPr>
            <a:r>
              <a:rPr lang="en-US" sz="1900"/>
              <a:t>Fiscally responsible to the Community</a:t>
            </a:r>
            <a:endParaRPr sz="1900"/>
          </a:p>
          <a:p>
            <a:pPr marL="457200" lvl="0" indent="0" algn="l" rtl="0">
              <a:lnSpc>
                <a:spcPct val="50000"/>
              </a:lnSpc>
              <a:spcBef>
                <a:spcPts val="800"/>
              </a:spcBef>
              <a:spcAft>
                <a:spcPts val="0"/>
              </a:spcAft>
              <a:buNone/>
            </a:pPr>
            <a:endParaRPr sz="2400"/>
          </a:p>
          <a:p>
            <a:pPr marL="0" lvl="0" indent="0" algn="l" rtl="0">
              <a:lnSpc>
                <a:spcPct val="50000"/>
              </a:lnSpc>
              <a:spcBef>
                <a:spcPts val="800"/>
              </a:spcBef>
              <a:spcAft>
                <a:spcPts val="0"/>
              </a:spcAft>
              <a:buNone/>
            </a:pPr>
            <a:endParaRPr sz="2400" b="1" u="sng"/>
          </a:p>
          <a:p>
            <a:pPr marL="457200" marR="0" lvl="0" indent="-228600" algn="l" rtl="0">
              <a:lnSpc>
                <a:spcPct val="100000"/>
              </a:lnSpc>
              <a:spcBef>
                <a:spcPts val="800"/>
              </a:spcBef>
              <a:spcAft>
                <a:spcPts val="0"/>
              </a:spcAft>
              <a:buClr>
                <a:srgbClr val="000000"/>
              </a:buClr>
              <a:buSzPts val="2500"/>
              <a:buFont typeface="Arial"/>
              <a:buNone/>
            </a:pPr>
            <a:endParaRPr sz="2400" b="1" u="sng"/>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g2094b7bb16c_15_13"/>
          <p:cNvSpPr txBox="1"/>
          <p:nvPr/>
        </p:nvSpPr>
        <p:spPr>
          <a:xfrm>
            <a:off x="6750875" y="1496100"/>
            <a:ext cx="5372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302" name="Google Shape;302;g2094b7bb16c_15_13" descr="A picture containing text&#10;&#10;Description automatically generated"/>
          <p:cNvPicPr preferRelativeResize="0"/>
          <p:nvPr/>
        </p:nvPicPr>
        <p:blipFill rotWithShape="1">
          <a:blip r:embed="rId3">
            <a:alphaModFix/>
          </a:blip>
          <a:srcRect/>
          <a:stretch/>
        </p:blipFill>
        <p:spPr>
          <a:xfrm>
            <a:off x="6129800" y="2275575"/>
            <a:ext cx="6045400" cy="44688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g136559218c2_2_4"/>
          <p:cNvSpPr/>
          <p:nvPr/>
        </p:nvSpPr>
        <p:spPr>
          <a:xfrm>
            <a:off x="0" y="-1"/>
            <a:ext cx="12192000" cy="956400"/>
          </a:xfrm>
          <a:prstGeom prst="rect">
            <a:avLst/>
          </a:prstGeom>
          <a:solidFill>
            <a:srgbClr val="BB2424"/>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8" name="Google Shape;308;g136559218c2_2_4"/>
          <p:cNvSpPr txBox="1"/>
          <p:nvPr/>
        </p:nvSpPr>
        <p:spPr>
          <a:xfrm>
            <a:off x="548107" y="308292"/>
            <a:ext cx="10392000" cy="431100"/>
          </a:xfrm>
          <a:prstGeom prst="rect">
            <a:avLst/>
          </a:prstGeom>
          <a:noFill/>
          <a:ln>
            <a:noFill/>
          </a:ln>
        </p:spPr>
        <p:txBody>
          <a:bodyPr spcFirstLastPara="1" wrap="square" lIns="274300" tIns="0" rIns="274300" bIns="0" anchor="ctr"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a:solidFill>
                  <a:schemeClr val="lt1"/>
                </a:solidFill>
                <a:latin typeface="Montserrat SemiBold"/>
                <a:ea typeface="Montserrat SemiBold"/>
                <a:cs typeface="Montserrat SemiBold"/>
                <a:sym typeface="Montserrat SemiBold"/>
              </a:rPr>
              <a:t>Dore &amp; Whittier Architects - Building &amp; Design</a:t>
            </a:r>
            <a:endParaRPr sz="2800" b="0" i="0" u="none" strike="noStrike" cap="none">
              <a:solidFill>
                <a:schemeClr val="lt1"/>
              </a:solidFill>
              <a:latin typeface="Montserrat SemiBold"/>
              <a:ea typeface="Montserrat SemiBold"/>
              <a:cs typeface="Montserrat SemiBold"/>
              <a:sym typeface="Montserrat SemiBold"/>
            </a:endParaRPr>
          </a:p>
        </p:txBody>
      </p:sp>
      <p:sp>
        <p:nvSpPr>
          <p:cNvPr id="309" name="Google Shape;309;g136559218c2_2_4"/>
          <p:cNvSpPr/>
          <p:nvPr/>
        </p:nvSpPr>
        <p:spPr>
          <a:xfrm>
            <a:off x="4971394" y="4456386"/>
            <a:ext cx="40254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p:txBody>
      </p:sp>
      <p:sp>
        <p:nvSpPr>
          <p:cNvPr id="310" name="Google Shape;310;g136559218c2_2_4"/>
          <p:cNvSpPr txBox="1"/>
          <p:nvPr/>
        </p:nvSpPr>
        <p:spPr>
          <a:xfrm>
            <a:off x="3344700" y="2275575"/>
            <a:ext cx="564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g136559218c2_2_4"/>
          <p:cNvSpPr txBox="1"/>
          <p:nvPr/>
        </p:nvSpPr>
        <p:spPr>
          <a:xfrm>
            <a:off x="825475" y="1354900"/>
            <a:ext cx="10114500" cy="36879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None/>
            </a:pPr>
            <a:endParaRPr sz="2400"/>
          </a:p>
          <a:p>
            <a:pPr marL="457200" marR="0" lvl="0" indent="-381000" algn="l" rtl="0">
              <a:lnSpc>
                <a:spcPct val="100000"/>
              </a:lnSpc>
              <a:spcBef>
                <a:spcPts val="0"/>
              </a:spcBef>
              <a:spcAft>
                <a:spcPts val="0"/>
              </a:spcAft>
              <a:buClr>
                <a:srgbClr val="000000"/>
              </a:buClr>
              <a:buSzPts val="2400"/>
              <a:buChar char="●"/>
            </a:pPr>
            <a:r>
              <a:rPr lang="en-US" sz="2400"/>
              <a:t>Utilitarian design with durable, long lasting materials</a:t>
            </a:r>
            <a:endParaRPr sz="2400"/>
          </a:p>
          <a:p>
            <a:pPr marL="457200" lvl="0" indent="-381000" algn="l" rtl="0">
              <a:lnSpc>
                <a:spcPct val="107916"/>
              </a:lnSpc>
              <a:spcBef>
                <a:spcPts val="0"/>
              </a:spcBef>
              <a:spcAft>
                <a:spcPts val="0"/>
              </a:spcAft>
              <a:buSzPts val="2400"/>
              <a:buChar char="●"/>
            </a:pPr>
            <a:r>
              <a:rPr lang="en-US" sz="2400"/>
              <a:t>Separates ‘Hot Zones’ from living quarters per fire station design best practices and NFPA guidelines</a:t>
            </a:r>
            <a:endParaRPr sz="2400"/>
          </a:p>
          <a:p>
            <a:pPr marL="457200" lvl="0" indent="-381000" algn="l" rtl="0">
              <a:lnSpc>
                <a:spcPct val="107916"/>
              </a:lnSpc>
              <a:spcBef>
                <a:spcPts val="0"/>
              </a:spcBef>
              <a:spcAft>
                <a:spcPts val="0"/>
              </a:spcAft>
              <a:buSzPts val="2400"/>
              <a:buChar char="●"/>
            </a:pPr>
            <a:r>
              <a:rPr lang="en-US" sz="2400"/>
              <a:t>‘Right Sized’ from exhaustive space needs analysis</a:t>
            </a:r>
            <a:endParaRPr sz="2400"/>
          </a:p>
          <a:p>
            <a:pPr marL="457200" lvl="0" indent="-381000" algn="l" rtl="0">
              <a:lnSpc>
                <a:spcPct val="107916"/>
              </a:lnSpc>
              <a:spcBef>
                <a:spcPts val="0"/>
              </a:spcBef>
              <a:spcAft>
                <a:spcPts val="0"/>
              </a:spcAft>
              <a:buSzPts val="2400"/>
              <a:buChar char="●"/>
            </a:pPr>
            <a:r>
              <a:rPr lang="en-US" sz="2400"/>
              <a:t>10% Room for growth</a:t>
            </a:r>
            <a:endParaRPr sz="2400"/>
          </a:p>
          <a:p>
            <a:pPr marL="457200" marR="0" lvl="0" indent="0" algn="l" rtl="0">
              <a:lnSpc>
                <a:spcPct val="100000"/>
              </a:lnSpc>
              <a:spcBef>
                <a:spcPts val="0"/>
              </a:spcBef>
              <a:spcAft>
                <a:spcPts val="0"/>
              </a:spcAft>
              <a:buNone/>
            </a:pPr>
            <a:endParaRPr sz="2400"/>
          </a:p>
          <a:p>
            <a:pPr marL="457200" marR="0" lvl="0" indent="-228600" algn="l" rtl="0">
              <a:lnSpc>
                <a:spcPct val="100000"/>
              </a:lnSpc>
              <a:spcBef>
                <a:spcPts val="0"/>
              </a:spcBef>
              <a:spcAft>
                <a:spcPts val="0"/>
              </a:spcAft>
              <a:buClr>
                <a:srgbClr val="000000"/>
              </a:buClr>
              <a:buSzPts val="25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Google Shape;47;g2094b7bb16c_2_4"/>
          <p:cNvSpPr/>
          <p:nvPr/>
        </p:nvSpPr>
        <p:spPr>
          <a:xfrm>
            <a:off x="0" y="-1"/>
            <a:ext cx="12192000" cy="956400"/>
          </a:xfrm>
          <a:prstGeom prst="rect">
            <a:avLst/>
          </a:prstGeom>
          <a:solidFill>
            <a:srgbClr val="BB2424"/>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g2094b7bb16c_2_4"/>
          <p:cNvSpPr txBox="1"/>
          <p:nvPr/>
        </p:nvSpPr>
        <p:spPr>
          <a:xfrm>
            <a:off x="548107" y="308355"/>
            <a:ext cx="10392000" cy="1293000"/>
          </a:xfrm>
          <a:prstGeom prst="rect">
            <a:avLst/>
          </a:prstGeom>
          <a:noFill/>
          <a:ln>
            <a:noFill/>
          </a:ln>
        </p:spPr>
        <p:txBody>
          <a:bodyPr spcFirstLastPara="1" wrap="square" lIns="274300" tIns="0" rIns="274300" bIns="0" anchor="ctr"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a:solidFill>
                  <a:schemeClr val="lt1"/>
                </a:solidFill>
                <a:latin typeface="Montserrat SemiBold"/>
                <a:ea typeface="Montserrat SemiBold"/>
                <a:cs typeface="Montserrat SemiBold"/>
                <a:sym typeface="Montserrat SemiBold"/>
              </a:rPr>
              <a:t>FIRE CHIEF - History</a:t>
            </a:r>
            <a:endParaRPr sz="2600" b="1" i="1" u="sng">
              <a:solidFill>
                <a:schemeClr val="dk1"/>
              </a:solidFill>
            </a:endParaRPr>
          </a:p>
          <a:p>
            <a:pPr marL="0" marR="0" lvl="0" indent="0" algn="ctr" rtl="0">
              <a:lnSpc>
                <a:spcPct val="100000"/>
              </a:lnSpc>
              <a:spcBef>
                <a:spcPts val="0"/>
              </a:spcBef>
              <a:spcAft>
                <a:spcPts val="0"/>
              </a:spcAft>
              <a:buClr>
                <a:srgbClr val="000000"/>
              </a:buClr>
              <a:buSzPts val="2800"/>
              <a:buFont typeface="Arial"/>
              <a:buNone/>
            </a:pPr>
            <a:endParaRPr sz="2800">
              <a:solidFill>
                <a:schemeClr val="lt1"/>
              </a:solidFill>
              <a:latin typeface="Montserrat SemiBold"/>
              <a:ea typeface="Montserrat SemiBold"/>
              <a:cs typeface="Montserrat SemiBold"/>
              <a:sym typeface="Montserrat SemiBold"/>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Montserrat SemiBold"/>
              <a:ea typeface="Montserrat SemiBold"/>
              <a:cs typeface="Montserrat SemiBold"/>
              <a:sym typeface="Montserrat SemiBold"/>
            </a:endParaRPr>
          </a:p>
        </p:txBody>
      </p:sp>
      <p:sp>
        <p:nvSpPr>
          <p:cNvPr id="49" name="Google Shape;49;g2094b7bb16c_2_4"/>
          <p:cNvSpPr/>
          <p:nvPr/>
        </p:nvSpPr>
        <p:spPr>
          <a:xfrm>
            <a:off x="4971394" y="4456386"/>
            <a:ext cx="40254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p:txBody>
      </p:sp>
      <p:sp>
        <p:nvSpPr>
          <p:cNvPr id="50" name="Google Shape;50;g2094b7bb16c_2_4"/>
          <p:cNvSpPr txBox="1"/>
          <p:nvPr/>
        </p:nvSpPr>
        <p:spPr>
          <a:xfrm>
            <a:off x="3344700" y="2275575"/>
            <a:ext cx="564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g2094b7bb16c_2_4"/>
          <p:cNvSpPr txBox="1"/>
          <p:nvPr/>
        </p:nvSpPr>
        <p:spPr>
          <a:xfrm>
            <a:off x="454500" y="1001900"/>
            <a:ext cx="11430000" cy="5623200"/>
          </a:xfrm>
          <a:prstGeom prst="rect">
            <a:avLst/>
          </a:prstGeom>
          <a:noFill/>
          <a:ln>
            <a:noFill/>
          </a:ln>
        </p:spPr>
        <p:txBody>
          <a:bodyPr spcFirstLastPara="1" wrap="square" lIns="91425" tIns="91425" rIns="91425" bIns="91425" anchor="t" anchorCtr="0">
            <a:spAutoFit/>
          </a:bodyPr>
          <a:lstStyle/>
          <a:p>
            <a:pPr marL="69850" marR="0" lvl="0" indent="0" algn="l" rtl="0">
              <a:lnSpc>
                <a:spcPct val="100000"/>
              </a:lnSpc>
              <a:spcBef>
                <a:spcPts val="0"/>
              </a:spcBef>
              <a:spcAft>
                <a:spcPts val="0"/>
              </a:spcAft>
              <a:buNone/>
            </a:pPr>
            <a:r>
              <a:rPr lang="en-US" sz="2600" b="1" u="sng"/>
              <a:t>Freeman Street Station 1</a:t>
            </a:r>
            <a:endParaRPr sz="2600" b="1" u="sng"/>
          </a:p>
          <a:p>
            <a:pPr marL="0" marR="0" lvl="0" indent="0" algn="l" rtl="0">
              <a:lnSpc>
                <a:spcPct val="100000"/>
              </a:lnSpc>
              <a:spcBef>
                <a:spcPts val="0"/>
              </a:spcBef>
              <a:spcAft>
                <a:spcPts val="0"/>
              </a:spcAft>
              <a:buNone/>
            </a:pPr>
            <a:r>
              <a:rPr lang="en-US" sz="1500"/>
              <a:t>1925- Town Meeting approved to build fire station and move from Town Hall</a:t>
            </a:r>
            <a:endParaRPr sz="1500"/>
          </a:p>
          <a:p>
            <a:pPr marL="0" marR="0" lvl="0" indent="0" algn="l" rtl="0">
              <a:lnSpc>
                <a:spcPct val="100000"/>
              </a:lnSpc>
              <a:spcBef>
                <a:spcPts val="0"/>
              </a:spcBef>
              <a:spcAft>
                <a:spcPts val="0"/>
              </a:spcAft>
              <a:buNone/>
            </a:pPr>
            <a:r>
              <a:rPr lang="en-US" sz="1500"/>
              <a:t>1927- Freeman St Station operational</a:t>
            </a:r>
            <a:endParaRPr sz="1500"/>
          </a:p>
          <a:p>
            <a:pPr marL="0" marR="0" lvl="0" indent="0" algn="l" rtl="0">
              <a:lnSpc>
                <a:spcPct val="100000"/>
              </a:lnSpc>
              <a:spcBef>
                <a:spcPts val="0"/>
              </a:spcBef>
              <a:spcAft>
                <a:spcPts val="0"/>
              </a:spcAft>
              <a:buNone/>
            </a:pPr>
            <a:r>
              <a:rPr lang="en-US" sz="1500"/>
              <a:t>1967- Town Meeting approves Fire Station Committee</a:t>
            </a:r>
            <a:endParaRPr sz="1500"/>
          </a:p>
          <a:p>
            <a:pPr marL="0" marR="0" lvl="0" indent="0" algn="l" rtl="0">
              <a:lnSpc>
                <a:spcPct val="100000"/>
              </a:lnSpc>
              <a:spcBef>
                <a:spcPts val="0"/>
              </a:spcBef>
              <a:spcAft>
                <a:spcPts val="0"/>
              </a:spcAft>
              <a:buNone/>
            </a:pPr>
            <a:r>
              <a:rPr lang="en-US" sz="1500"/>
              <a:t>1969- Town Meeting authorizes committee to enter into to contracts to reconstruct</a:t>
            </a:r>
            <a:endParaRPr sz="1500"/>
          </a:p>
          <a:p>
            <a:pPr marL="69850" marR="0" lvl="0" indent="387350" algn="l" rtl="0">
              <a:lnSpc>
                <a:spcPct val="100000"/>
              </a:lnSpc>
              <a:spcBef>
                <a:spcPts val="0"/>
              </a:spcBef>
              <a:spcAft>
                <a:spcPts val="0"/>
              </a:spcAft>
              <a:buNone/>
            </a:pPr>
            <a:r>
              <a:rPr lang="en-US" sz="1500"/>
              <a:t>   fire station and/or make extraordinary repairs</a:t>
            </a:r>
            <a:endParaRPr sz="1500"/>
          </a:p>
          <a:p>
            <a:pPr marL="0" marR="0" lvl="0" indent="0" algn="l" rtl="0">
              <a:lnSpc>
                <a:spcPct val="100000"/>
              </a:lnSpc>
              <a:spcBef>
                <a:spcPts val="0"/>
              </a:spcBef>
              <a:spcAft>
                <a:spcPts val="0"/>
              </a:spcAft>
              <a:buNone/>
            </a:pPr>
            <a:r>
              <a:rPr lang="en-US" sz="1500"/>
              <a:t>1970- Two bays added to Station. one for mechanic</a:t>
            </a:r>
            <a:endParaRPr sz="1500"/>
          </a:p>
          <a:p>
            <a:pPr marL="0" marR="0" lvl="0" indent="0" algn="l" rtl="0">
              <a:lnSpc>
                <a:spcPct val="100000"/>
              </a:lnSpc>
              <a:spcBef>
                <a:spcPts val="0"/>
              </a:spcBef>
              <a:spcAft>
                <a:spcPts val="0"/>
              </a:spcAft>
              <a:buNone/>
            </a:pPr>
            <a:r>
              <a:rPr lang="en-US" sz="1500"/>
              <a:t>1997- After death of Firefighter Victor Melendy, two studies indicate the need for</a:t>
            </a:r>
            <a:endParaRPr sz="1500"/>
          </a:p>
          <a:p>
            <a:pPr marL="69850" marR="0" lvl="0" indent="0" algn="l" rtl="0">
              <a:lnSpc>
                <a:spcPct val="100000"/>
              </a:lnSpc>
              <a:spcBef>
                <a:spcPts val="0"/>
              </a:spcBef>
              <a:spcAft>
                <a:spcPts val="0"/>
              </a:spcAft>
              <a:buNone/>
            </a:pPr>
            <a:r>
              <a:rPr lang="en-US" sz="1500"/>
              <a:t> 	   additional fire station to fit the emergency needs for the Town</a:t>
            </a:r>
            <a:endParaRPr sz="1500"/>
          </a:p>
          <a:p>
            <a:pPr marL="0" marR="0" lvl="0" indent="0" algn="l" rtl="0">
              <a:lnSpc>
                <a:spcPct val="100000"/>
              </a:lnSpc>
              <a:spcBef>
                <a:spcPts val="0"/>
              </a:spcBef>
              <a:spcAft>
                <a:spcPts val="0"/>
              </a:spcAft>
              <a:buNone/>
            </a:pPr>
            <a:r>
              <a:rPr lang="en-US" sz="1500"/>
              <a:t>2001- Construction and opening of Station on Central St.</a:t>
            </a:r>
            <a:endParaRPr sz="1500"/>
          </a:p>
          <a:p>
            <a:pPr marL="0" marR="0" lvl="0" indent="0" algn="l" rtl="0">
              <a:lnSpc>
                <a:spcPct val="100000"/>
              </a:lnSpc>
              <a:spcBef>
                <a:spcPts val="0"/>
              </a:spcBef>
              <a:spcAft>
                <a:spcPts val="0"/>
              </a:spcAft>
              <a:buNone/>
            </a:pPr>
            <a:r>
              <a:rPr lang="en-US" sz="1500"/>
              <a:t>2007- Feasibility Study by Maguire Group. Recommend of a 5 Bay Station in East</a:t>
            </a:r>
            <a:endParaRPr sz="1500"/>
          </a:p>
          <a:p>
            <a:pPr marL="69850" marR="0" lvl="0" indent="0" algn="l" rtl="0">
              <a:lnSpc>
                <a:spcPct val="100000"/>
              </a:lnSpc>
              <a:spcBef>
                <a:spcPts val="0"/>
              </a:spcBef>
              <a:spcAft>
                <a:spcPts val="0"/>
              </a:spcAft>
              <a:buNone/>
            </a:pPr>
            <a:r>
              <a:rPr lang="en-US" sz="1500"/>
              <a:t>	   Stoughton and a 3 Bay Station in North Stoughton</a:t>
            </a:r>
            <a:endParaRPr sz="1500"/>
          </a:p>
          <a:p>
            <a:pPr marL="0" marR="0" lvl="0" indent="0" algn="l" rtl="0">
              <a:lnSpc>
                <a:spcPct val="100000"/>
              </a:lnSpc>
              <a:spcBef>
                <a:spcPts val="0"/>
              </a:spcBef>
              <a:spcAft>
                <a:spcPts val="0"/>
              </a:spcAft>
              <a:buNone/>
            </a:pPr>
            <a:r>
              <a:rPr lang="en-US" sz="1500"/>
              <a:t>2010- DRA Associates conduct Facility Master Plan. Freeman St Station a priority</a:t>
            </a:r>
            <a:endParaRPr sz="1500"/>
          </a:p>
          <a:p>
            <a:pPr marL="0" marR="0" lvl="0" indent="0" algn="l" rtl="0">
              <a:lnSpc>
                <a:spcPct val="100000"/>
              </a:lnSpc>
              <a:spcBef>
                <a:spcPts val="0"/>
              </a:spcBef>
              <a:spcAft>
                <a:spcPts val="0"/>
              </a:spcAft>
              <a:buNone/>
            </a:pPr>
            <a:r>
              <a:rPr lang="en-US" sz="1500"/>
              <a:t>2016- Town meeting approves Public Safety Committee</a:t>
            </a:r>
            <a:endParaRPr sz="1500"/>
          </a:p>
          <a:p>
            <a:pPr marL="527050" marR="0" lvl="0" indent="387350" algn="l" rtl="0">
              <a:lnSpc>
                <a:spcPct val="100000"/>
              </a:lnSpc>
              <a:spcBef>
                <a:spcPts val="0"/>
              </a:spcBef>
              <a:spcAft>
                <a:spcPts val="0"/>
              </a:spcAft>
              <a:buNone/>
            </a:pPr>
            <a:r>
              <a:rPr lang="en-US" sz="1500"/>
              <a:t>estimated cost too high, decide to focus on fire station</a:t>
            </a:r>
            <a:endParaRPr sz="1500"/>
          </a:p>
          <a:p>
            <a:pPr marL="0" marR="0" lvl="0" indent="0" algn="l" rtl="0">
              <a:lnSpc>
                <a:spcPct val="100000"/>
              </a:lnSpc>
              <a:spcBef>
                <a:spcPts val="0"/>
              </a:spcBef>
              <a:spcAft>
                <a:spcPts val="0"/>
              </a:spcAft>
              <a:buNone/>
            </a:pPr>
            <a:r>
              <a:rPr lang="en-US">
                <a:solidFill>
                  <a:schemeClr val="dk1"/>
                </a:solidFill>
              </a:rPr>
              <a:t>2018/Present- Feasibility Study (Chief Laracy Ret./ Chief Carroll)</a:t>
            </a:r>
            <a:endParaRPr>
              <a:solidFill>
                <a:schemeClr val="dk1"/>
              </a:solidFill>
            </a:endParaRPr>
          </a:p>
          <a:p>
            <a:pPr marL="0" lvl="0" indent="0" algn="l" rtl="0">
              <a:spcBef>
                <a:spcPts val="1000"/>
              </a:spcBef>
              <a:spcAft>
                <a:spcPts val="0"/>
              </a:spcAft>
              <a:buNone/>
            </a:pPr>
            <a:r>
              <a:rPr lang="en-US" b="1">
                <a:solidFill>
                  <a:schemeClr val="dk1"/>
                </a:solidFill>
              </a:rPr>
              <a:t>                                    Current 3 Station Model</a:t>
            </a:r>
            <a:endParaRPr b="1">
              <a:solidFill>
                <a:schemeClr val="dk1"/>
              </a:solidFill>
            </a:endParaRPr>
          </a:p>
          <a:p>
            <a:pPr marL="0" lvl="0" indent="0" algn="l" rtl="0">
              <a:lnSpc>
                <a:spcPct val="100000"/>
              </a:lnSpc>
              <a:spcBef>
                <a:spcPts val="1000"/>
              </a:spcBef>
              <a:spcAft>
                <a:spcPts val="0"/>
              </a:spcAft>
              <a:buNone/>
            </a:pPr>
            <a:r>
              <a:rPr lang="en-US">
                <a:solidFill>
                  <a:schemeClr val="dk1"/>
                </a:solidFill>
              </a:rPr>
              <a:t>400 Prospect St - New Modern Operations Only Facility</a:t>
            </a:r>
            <a:endParaRPr>
              <a:solidFill>
                <a:schemeClr val="dk1"/>
              </a:solidFill>
            </a:endParaRPr>
          </a:p>
          <a:p>
            <a:pPr marL="0" lvl="0" indent="0" algn="l" rtl="0">
              <a:spcBef>
                <a:spcPts val="1000"/>
              </a:spcBef>
              <a:spcAft>
                <a:spcPts val="0"/>
              </a:spcAft>
              <a:buNone/>
            </a:pPr>
            <a:r>
              <a:rPr lang="en-US">
                <a:solidFill>
                  <a:schemeClr val="dk1"/>
                </a:solidFill>
              </a:rPr>
              <a:t>30 Freeman St - Renovated to house Administration and Emergency Operations Center</a:t>
            </a:r>
            <a:endParaRPr>
              <a:solidFill>
                <a:schemeClr val="dk1"/>
              </a:solidFill>
            </a:endParaRPr>
          </a:p>
          <a:p>
            <a:pPr marL="0" lvl="0" indent="0" algn="l" rtl="0">
              <a:lnSpc>
                <a:spcPct val="100000"/>
              </a:lnSpc>
              <a:spcBef>
                <a:spcPts val="1000"/>
              </a:spcBef>
              <a:spcAft>
                <a:spcPts val="0"/>
              </a:spcAft>
              <a:buNone/>
            </a:pPr>
            <a:r>
              <a:rPr lang="en-US">
                <a:solidFill>
                  <a:schemeClr val="dk1"/>
                </a:solidFill>
              </a:rPr>
              <a:t>1550 Central St - Station 2 Renovation for Operational and Ambulance Space</a:t>
            </a:r>
            <a:endParaRPr/>
          </a:p>
          <a:p>
            <a:pPr marL="0" marR="0" lvl="0" indent="0" algn="l" rtl="0">
              <a:lnSpc>
                <a:spcPct val="100000"/>
              </a:lnSpc>
              <a:spcBef>
                <a:spcPts val="0"/>
              </a:spcBef>
              <a:spcAft>
                <a:spcPts val="0"/>
              </a:spcAft>
              <a:buNone/>
            </a:pPr>
            <a:endParaRPr i="0" u="none" strike="noStrike" cap="none">
              <a:solidFill>
                <a:srgbClr val="000000"/>
              </a:solidFill>
            </a:endParaRPr>
          </a:p>
        </p:txBody>
      </p:sp>
      <p:pic>
        <p:nvPicPr>
          <p:cNvPr id="52" name="Google Shape;52;g2094b7bb16c_2_4"/>
          <p:cNvPicPr preferRelativeResize="0"/>
          <p:nvPr/>
        </p:nvPicPr>
        <p:blipFill>
          <a:blip r:embed="rId3">
            <a:alphaModFix/>
          </a:blip>
          <a:stretch>
            <a:fillRect/>
          </a:stretch>
        </p:blipFill>
        <p:spPr>
          <a:xfrm>
            <a:off x="7613999" y="956400"/>
            <a:ext cx="4578002" cy="59016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201f9cfb0eb_6_28"/>
          <p:cNvSpPr/>
          <p:nvPr/>
        </p:nvSpPr>
        <p:spPr>
          <a:xfrm>
            <a:off x="0" y="-1"/>
            <a:ext cx="12192000" cy="956400"/>
          </a:xfrm>
          <a:prstGeom prst="rect">
            <a:avLst/>
          </a:prstGeom>
          <a:solidFill>
            <a:srgbClr val="BB2424"/>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7" name="Google Shape;317;g201f9cfb0eb_6_28"/>
          <p:cNvSpPr txBox="1"/>
          <p:nvPr/>
        </p:nvSpPr>
        <p:spPr>
          <a:xfrm>
            <a:off x="558199" y="308300"/>
            <a:ext cx="11275800" cy="431100"/>
          </a:xfrm>
          <a:prstGeom prst="rect">
            <a:avLst/>
          </a:prstGeom>
          <a:noFill/>
          <a:ln>
            <a:noFill/>
          </a:ln>
        </p:spPr>
        <p:txBody>
          <a:bodyPr spcFirstLastPara="1" wrap="square" lIns="274300" tIns="0" rIns="274300" bIns="0" anchor="ctr"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a:solidFill>
                  <a:schemeClr val="lt1"/>
                </a:solidFill>
                <a:latin typeface="Montserrat SemiBold"/>
                <a:ea typeface="Montserrat SemiBold"/>
                <a:cs typeface="Montserrat SemiBold"/>
                <a:sym typeface="Montserrat SemiBold"/>
              </a:rPr>
              <a:t>Pomroy Associates - OPM - Project &amp; Schedule Update </a:t>
            </a:r>
            <a:endParaRPr sz="2800" b="0" i="0" u="none" strike="noStrike" cap="none">
              <a:solidFill>
                <a:schemeClr val="lt1"/>
              </a:solidFill>
              <a:latin typeface="Montserrat SemiBold"/>
              <a:ea typeface="Montserrat SemiBold"/>
              <a:cs typeface="Montserrat SemiBold"/>
              <a:sym typeface="Montserrat SemiBold"/>
            </a:endParaRPr>
          </a:p>
        </p:txBody>
      </p:sp>
      <p:sp>
        <p:nvSpPr>
          <p:cNvPr id="318" name="Google Shape;318;g201f9cfb0eb_6_28"/>
          <p:cNvSpPr/>
          <p:nvPr/>
        </p:nvSpPr>
        <p:spPr>
          <a:xfrm>
            <a:off x="4971394" y="4456386"/>
            <a:ext cx="40254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p:txBody>
      </p:sp>
      <p:sp>
        <p:nvSpPr>
          <p:cNvPr id="319" name="Google Shape;319;g201f9cfb0eb_6_28"/>
          <p:cNvSpPr txBox="1"/>
          <p:nvPr/>
        </p:nvSpPr>
        <p:spPr>
          <a:xfrm>
            <a:off x="3344700" y="2275575"/>
            <a:ext cx="564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g201f9cfb0eb_6_28"/>
          <p:cNvSpPr txBox="1"/>
          <p:nvPr/>
        </p:nvSpPr>
        <p:spPr>
          <a:xfrm>
            <a:off x="825475" y="1354900"/>
            <a:ext cx="10114500" cy="2247300"/>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SzPts val="2400"/>
              <a:buChar char="●"/>
            </a:pPr>
            <a:r>
              <a:rPr lang="en-US" sz="2400"/>
              <a:t>Budget and Bidding Update</a:t>
            </a:r>
            <a:endParaRPr sz="2400"/>
          </a:p>
          <a:p>
            <a:pPr marL="457200" lvl="0" indent="-381000" algn="l" rtl="0">
              <a:spcBef>
                <a:spcPts val="0"/>
              </a:spcBef>
              <a:spcAft>
                <a:spcPts val="0"/>
              </a:spcAft>
              <a:buSzPts val="2400"/>
              <a:buChar char="●"/>
            </a:pPr>
            <a:r>
              <a:rPr lang="en-US" sz="2400"/>
              <a:t>Schedule Review</a:t>
            </a:r>
            <a:endParaRPr sz="2400"/>
          </a:p>
          <a:p>
            <a:pPr marL="457200" lvl="0" indent="-381000" algn="l" rtl="0">
              <a:spcBef>
                <a:spcPts val="0"/>
              </a:spcBef>
              <a:spcAft>
                <a:spcPts val="0"/>
              </a:spcAft>
              <a:buSzPts val="2400"/>
              <a:buChar char="●"/>
            </a:pPr>
            <a:r>
              <a:rPr lang="en-US" sz="2400"/>
              <a:t>Next Steps</a:t>
            </a:r>
            <a:endParaRPr sz="2400"/>
          </a:p>
          <a:p>
            <a:pPr marL="457200" marR="0" lvl="0" indent="-228600" algn="l" rtl="0">
              <a:lnSpc>
                <a:spcPct val="100000"/>
              </a:lnSpc>
              <a:spcBef>
                <a:spcPts val="0"/>
              </a:spcBef>
              <a:spcAft>
                <a:spcPts val="0"/>
              </a:spcAft>
              <a:buClr>
                <a:srgbClr val="000000"/>
              </a:buClr>
              <a:buSzPts val="2500"/>
              <a:buFont typeface="Arial"/>
              <a:buNone/>
            </a:pPr>
            <a:endParaRPr sz="2400"/>
          </a:p>
          <a:p>
            <a:pPr marL="0" marR="0" lvl="0" indent="0" algn="l" rtl="0">
              <a:lnSpc>
                <a:spcPct val="100000"/>
              </a:lnSpc>
              <a:spcBef>
                <a:spcPts val="0"/>
              </a:spcBef>
              <a:spcAft>
                <a:spcPts val="0"/>
              </a:spcAft>
              <a:buClr>
                <a:srgbClr val="000000"/>
              </a:buClr>
              <a:buSzPts val="1400"/>
              <a:buFont typeface="Arial"/>
              <a:buNone/>
            </a:pPr>
            <a:endParaRPr sz="2400" i="0" u="none" strike="noStrike" cap="none">
              <a:solidFill>
                <a:srgbClr val="000000"/>
              </a:solidFi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g216d289d4a2_0_8"/>
          <p:cNvSpPr/>
          <p:nvPr/>
        </p:nvSpPr>
        <p:spPr>
          <a:xfrm>
            <a:off x="0" y="-1"/>
            <a:ext cx="12192000" cy="956400"/>
          </a:xfrm>
          <a:prstGeom prst="rect">
            <a:avLst/>
          </a:prstGeom>
          <a:solidFill>
            <a:srgbClr val="BB2424"/>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6" name="Google Shape;326;g216d289d4a2_0_8"/>
          <p:cNvSpPr txBox="1"/>
          <p:nvPr/>
        </p:nvSpPr>
        <p:spPr>
          <a:xfrm>
            <a:off x="548107" y="308355"/>
            <a:ext cx="10392000" cy="861900"/>
          </a:xfrm>
          <a:prstGeom prst="rect">
            <a:avLst/>
          </a:prstGeom>
          <a:noFill/>
          <a:ln>
            <a:noFill/>
          </a:ln>
        </p:spPr>
        <p:txBody>
          <a:bodyPr spcFirstLastPara="1" wrap="square" lIns="274300" tIns="0" rIns="274300" bIns="0" anchor="ctr"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a:solidFill>
                  <a:schemeClr val="lt1"/>
                </a:solidFill>
                <a:latin typeface="Montserrat SemiBold"/>
                <a:ea typeface="Montserrat SemiBold"/>
                <a:cs typeface="Montserrat SemiBold"/>
                <a:sym typeface="Montserrat SemiBold"/>
              </a:rPr>
              <a:t>POMROY ASSOCIATES </a:t>
            </a:r>
            <a:r>
              <a:rPr lang="en-US" sz="2800" b="0" i="0" u="none" strike="noStrike" cap="none">
                <a:solidFill>
                  <a:schemeClr val="lt1"/>
                </a:solidFill>
                <a:latin typeface="Montserrat SemiBold"/>
                <a:ea typeface="Montserrat SemiBold"/>
                <a:cs typeface="Montserrat SemiBold"/>
                <a:sym typeface="Montserrat SemiBold"/>
              </a:rPr>
              <a:t>OWNER</a:t>
            </a:r>
            <a:r>
              <a:rPr lang="en-US" sz="2800">
                <a:solidFill>
                  <a:schemeClr val="lt1"/>
                </a:solidFill>
                <a:latin typeface="Montserrat SemiBold"/>
                <a:ea typeface="Montserrat SemiBold"/>
                <a:cs typeface="Montserrat SemiBold"/>
                <a:sym typeface="Montserrat SemiBold"/>
              </a:rPr>
              <a:t>’S</a:t>
            </a:r>
            <a:r>
              <a:rPr lang="en-US" sz="2800" b="0" i="0" u="none" strike="noStrike" cap="none">
                <a:solidFill>
                  <a:schemeClr val="lt1"/>
                </a:solidFill>
                <a:latin typeface="Montserrat SemiBold"/>
                <a:ea typeface="Montserrat SemiBold"/>
                <a:cs typeface="Montserrat SemiBold"/>
                <a:sym typeface="Montserrat SemiBold"/>
              </a:rPr>
              <a:t> PROJECT MANAGER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Montserrat SemiBold"/>
              <a:ea typeface="Montserrat SemiBold"/>
              <a:cs typeface="Montserrat SemiBold"/>
              <a:sym typeface="Montserrat SemiBold"/>
            </a:endParaRPr>
          </a:p>
        </p:txBody>
      </p:sp>
      <p:sp>
        <p:nvSpPr>
          <p:cNvPr id="327" name="Google Shape;327;g216d289d4a2_0_8"/>
          <p:cNvSpPr/>
          <p:nvPr/>
        </p:nvSpPr>
        <p:spPr>
          <a:xfrm>
            <a:off x="4971394" y="4456386"/>
            <a:ext cx="40254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p:txBody>
      </p:sp>
      <p:sp>
        <p:nvSpPr>
          <p:cNvPr id="328" name="Google Shape;328;g216d289d4a2_0_8"/>
          <p:cNvSpPr txBox="1"/>
          <p:nvPr/>
        </p:nvSpPr>
        <p:spPr>
          <a:xfrm>
            <a:off x="3344700" y="2275575"/>
            <a:ext cx="564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g216d289d4a2_0_8"/>
          <p:cNvSpPr txBox="1"/>
          <p:nvPr/>
        </p:nvSpPr>
        <p:spPr>
          <a:xfrm>
            <a:off x="381000" y="890167"/>
            <a:ext cx="11430000" cy="1385400"/>
          </a:xfrm>
          <a:prstGeom prst="rect">
            <a:avLst/>
          </a:prstGeom>
          <a:noFill/>
          <a:ln>
            <a:noFill/>
          </a:ln>
        </p:spPr>
        <p:txBody>
          <a:bodyPr spcFirstLastPara="1" wrap="square" lIns="91425" tIns="91425" rIns="91425" bIns="91425" anchor="t" anchorCtr="0">
            <a:spAutoFit/>
          </a:bodyPr>
          <a:lstStyle/>
          <a:p>
            <a:pPr marL="69850" marR="0" lvl="0" indent="0" algn="ctr" rtl="0">
              <a:lnSpc>
                <a:spcPct val="100000"/>
              </a:lnSpc>
              <a:spcBef>
                <a:spcPts val="0"/>
              </a:spcBef>
              <a:spcAft>
                <a:spcPts val="0"/>
              </a:spcAft>
              <a:buNone/>
            </a:pPr>
            <a:r>
              <a:rPr lang="en-US" sz="2500" b="1" i="1" u="sng"/>
              <a:t>Schedule &amp; Budget Update</a:t>
            </a:r>
            <a:endParaRPr sz="2500" b="1" i="1" u="sng" strike="noStrike" cap="none">
              <a:solidFill>
                <a:srgbClr val="000000"/>
              </a:solidFill>
              <a:latin typeface="Arial"/>
              <a:ea typeface="Arial"/>
              <a:cs typeface="Arial"/>
              <a:sym typeface="Arial"/>
            </a:endParaRPr>
          </a:p>
          <a:p>
            <a:pPr marL="69850" marR="0" lvl="0" indent="0" algn="l" rtl="0">
              <a:lnSpc>
                <a:spcPct val="100000"/>
              </a:lnSpc>
              <a:spcBef>
                <a:spcPts val="0"/>
              </a:spcBef>
              <a:spcAft>
                <a:spcPts val="0"/>
              </a:spcAft>
              <a:buNone/>
            </a:pPr>
            <a:endParaRPr sz="2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0" name="Google Shape;330;g216d289d4a2_0_8"/>
          <p:cNvPicPr preferRelativeResize="0"/>
          <p:nvPr/>
        </p:nvPicPr>
        <p:blipFill rotWithShape="1">
          <a:blip r:embed="rId3">
            <a:alphaModFix/>
          </a:blip>
          <a:srcRect/>
          <a:stretch/>
        </p:blipFill>
        <p:spPr>
          <a:xfrm>
            <a:off x="208875" y="1895972"/>
            <a:ext cx="11774251" cy="3600579"/>
          </a:xfrm>
          <a:prstGeom prst="rect">
            <a:avLst/>
          </a:prstGeom>
          <a:noFill/>
          <a:ln>
            <a:noFill/>
          </a:ln>
        </p:spPr>
      </p:pic>
      <p:sp>
        <p:nvSpPr>
          <p:cNvPr id="331" name="Google Shape;331;g216d289d4a2_0_8"/>
          <p:cNvSpPr txBox="1"/>
          <p:nvPr/>
        </p:nvSpPr>
        <p:spPr>
          <a:xfrm>
            <a:off x="3295650" y="6000750"/>
            <a:ext cx="590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Both Projects on Schedule which was established Late 2021</a:t>
            </a:r>
            <a:endParaRPr b="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6"/>
        <p:cNvGrpSpPr/>
        <p:nvPr/>
      </p:nvGrpSpPr>
      <p:grpSpPr>
        <a:xfrm>
          <a:off x="0" y="0"/>
          <a:ext cx="0" cy="0"/>
          <a:chOff x="0" y="0"/>
          <a:chExt cx="0" cy="0"/>
        </a:xfrm>
      </p:grpSpPr>
      <p:pic>
        <p:nvPicPr>
          <p:cNvPr id="337" name="Google Shape;337;g13543ad80d4_0_23" descr="A picture containing text&#10;&#10;Description automatically generated"/>
          <p:cNvPicPr preferRelativeResize="0"/>
          <p:nvPr/>
        </p:nvPicPr>
        <p:blipFill rotWithShape="1">
          <a:blip r:embed="rId3">
            <a:alphaModFix/>
          </a:blip>
          <a:srcRect b="20312"/>
          <a:stretch/>
        </p:blipFill>
        <p:spPr>
          <a:xfrm>
            <a:off x="3571875" y="2750875"/>
            <a:ext cx="8620126" cy="4107124"/>
          </a:xfrm>
          <a:prstGeom prst="rect">
            <a:avLst/>
          </a:prstGeom>
          <a:noFill/>
          <a:ln>
            <a:noFill/>
          </a:ln>
        </p:spPr>
      </p:pic>
      <p:sp>
        <p:nvSpPr>
          <p:cNvPr id="338" name="Google Shape;338;g13543ad80d4_0_23"/>
          <p:cNvSpPr txBox="1"/>
          <p:nvPr/>
        </p:nvSpPr>
        <p:spPr>
          <a:xfrm>
            <a:off x="218598" y="1050375"/>
            <a:ext cx="11820900" cy="1477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chemeClr val="dk1"/>
                </a:solidFill>
                <a:latin typeface="Arial"/>
                <a:ea typeface="Arial"/>
                <a:cs typeface="Arial"/>
                <a:sym typeface="Arial"/>
              </a:rPr>
              <a:t>400 Prospect Street - Bids Received 3/8/23</a:t>
            </a:r>
            <a:endParaRPr sz="1800" b="1"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Char char="●"/>
            </a:pPr>
            <a:r>
              <a:rPr lang="en-US" sz="1800" b="1">
                <a:solidFill>
                  <a:schemeClr val="dk1"/>
                </a:solidFill>
              </a:rPr>
              <a:t>Current Bidding Climate</a:t>
            </a:r>
            <a:endParaRPr sz="1800" b="1">
              <a:solidFill>
                <a:schemeClr val="dk1"/>
              </a:solidFill>
            </a:endParaRPr>
          </a:p>
          <a:p>
            <a:pPr marL="457200" marR="0" lvl="0" indent="-342900" algn="l" rtl="0">
              <a:lnSpc>
                <a:spcPct val="100000"/>
              </a:lnSpc>
              <a:spcBef>
                <a:spcPts val="0"/>
              </a:spcBef>
              <a:spcAft>
                <a:spcPts val="0"/>
              </a:spcAft>
              <a:buClr>
                <a:schemeClr val="dk1"/>
              </a:buClr>
              <a:buSzPts val="1800"/>
              <a:buChar char="●"/>
            </a:pPr>
            <a:r>
              <a:rPr lang="en-US" sz="1800" b="1">
                <a:solidFill>
                  <a:schemeClr val="dk1"/>
                </a:solidFill>
              </a:rPr>
              <a:t>5 Bids received</a:t>
            </a:r>
            <a:endParaRPr sz="1800" b="1">
              <a:solidFill>
                <a:schemeClr val="dk1"/>
              </a:solidFill>
            </a:endParaRPr>
          </a:p>
          <a:p>
            <a:pPr marL="457200" marR="0" lvl="0" indent="-342900" algn="l" rtl="0">
              <a:lnSpc>
                <a:spcPct val="100000"/>
              </a:lnSpc>
              <a:spcBef>
                <a:spcPts val="0"/>
              </a:spcBef>
              <a:spcAft>
                <a:spcPts val="0"/>
              </a:spcAft>
              <a:buClr>
                <a:schemeClr val="dk1"/>
              </a:buClr>
              <a:buSzPts val="1800"/>
              <a:buChar char="●"/>
            </a:pPr>
            <a:r>
              <a:rPr lang="en-US" sz="1800" b="1">
                <a:solidFill>
                  <a:schemeClr val="dk1"/>
                </a:solidFill>
              </a:rPr>
              <a:t>CTA Construction Inc - Low Bidder. The current budget estimate for construction was $19,324,060. CTA’s bid of $17,830,000.00 is 7.7% below the construction estimate and a savings of $1,494,060.00</a:t>
            </a:r>
            <a:endParaRPr sz="1800" b="1">
              <a:solidFill>
                <a:schemeClr val="dk1"/>
              </a:solidFill>
            </a:endParaRPr>
          </a:p>
        </p:txBody>
      </p:sp>
      <p:pic>
        <p:nvPicPr>
          <p:cNvPr id="339" name="Google Shape;339;g13543ad80d4_0_23"/>
          <p:cNvPicPr preferRelativeResize="0"/>
          <p:nvPr/>
        </p:nvPicPr>
        <p:blipFill rotWithShape="1">
          <a:blip r:embed="rId4">
            <a:alphaModFix/>
          </a:blip>
          <a:srcRect/>
          <a:stretch/>
        </p:blipFill>
        <p:spPr>
          <a:xfrm>
            <a:off x="8582025" y="2822325"/>
            <a:ext cx="3609976" cy="2207850"/>
          </a:xfrm>
          <a:prstGeom prst="rect">
            <a:avLst/>
          </a:prstGeom>
          <a:noFill/>
          <a:ln w="9525" cap="flat" cmpd="sng">
            <a:solidFill>
              <a:schemeClr val="lt1"/>
            </a:solidFill>
            <a:prstDash val="solid"/>
            <a:round/>
            <a:headEnd type="none" w="sm" len="sm"/>
            <a:tailEnd type="none" w="sm" len="sm"/>
          </a:ln>
        </p:spPr>
      </p:pic>
      <p:sp>
        <p:nvSpPr>
          <p:cNvPr id="340" name="Google Shape;340;g13543ad80d4_0_23"/>
          <p:cNvSpPr/>
          <p:nvPr/>
        </p:nvSpPr>
        <p:spPr>
          <a:xfrm>
            <a:off x="0" y="-1"/>
            <a:ext cx="12192000" cy="956400"/>
          </a:xfrm>
          <a:prstGeom prst="rect">
            <a:avLst/>
          </a:prstGeom>
          <a:solidFill>
            <a:srgbClr val="BB2424"/>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1" name="Google Shape;341;g13543ad80d4_0_23"/>
          <p:cNvSpPr txBox="1"/>
          <p:nvPr/>
        </p:nvSpPr>
        <p:spPr>
          <a:xfrm>
            <a:off x="4876799" y="219071"/>
            <a:ext cx="60975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chemeClr val="lt1"/>
                </a:solidFill>
                <a:latin typeface="Arial"/>
                <a:ea typeface="Arial"/>
                <a:cs typeface="Arial"/>
                <a:sym typeface="Arial"/>
              </a:rPr>
              <a:t>Bidding </a:t>
            </a:r>
            <a:r>
              <a:rPr lang="en-US" sz="2400" b="1">
                <a:solidFill>
                  <a:schemeClr val="lt1"/>
                </a:solidFill>
              </a:rPr>
              <a:t>Results</a:t>
            </a: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endParaRPr sz="2400" b="1">
              <a:solidFill>
                <a:schemeClr val="dk1"/>
              </a:solidFill>
            </a:endParaRPr>
          </a:p>
          <a:p>
            <a:pPr marL="0" marR="0" lvl="0" indent="0" algn="l" rtl="0">
              <a:lnSpc>
                <a:spcPct val="100000"/>
              </a:lnSpc>
              <a:spcBef>
                <a:spcPts val="0"/>
              </a:spcBef>
              <a:spcAft>
                <a:spcPts val="0"/>
              </a:spcAft>
              <a:buNone/>
            </a:pPr>
            <a:endParaRPr sz="2400" b="1">
              <a:solidFill>
                <a:schemeClr val="dk1"/>
              </a:solidFill>
            </a:endParaRPr>
          </a:p>
        </p:txBody>
      </p:sp>
      <p:sp>
        <p:nvSpPr>
          <p:cNvPr id="342" name="Google Shape;342;g13543ad80d4_0_23"/>
          <p:cNvSpPr txBox="1"/>
          <p:nvPr/>
        </p:nvSpPr>
        <p:spPr>
          <a:xfrm>
            <a:off x="218600" y="4276725"/>
            <a:ext cx="28671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Town Approved</a:t>
            </a:r>
            <a:endParaRPr/>
          </a:p>
          <a:p>
            <a:pPr marL="0" lvl="0" indent="0" algn="l" rtl="0">
              <a:spcBef>
                <a:spcPts val="0"/>
              </a:spcBef>
              <a:spcAft>
                <a:spcPts val="0"/>
              </a:spcAft>
              <a:buNone/>
            </a:pPr>
            <a:r>
              <a:rPr lang="en-US"/>
              <a:t>$27,300,000.00</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t>ARPA Funds</a:t>
            </a:r>
            <a:endParaRPr/>
          </a:p>
          <a:p>
            <a:pPr marL="0" lvl="0" indent="0" algn="l" rtl="0">
              <a:spcBef>
                <a:spcPts val="0"/>
              </a:spcBef>
              <a:spcAft>
                <a:spcPts val="0"/>
              </a:spcAft>
              <a:buNone/>
            </a:pPr>
            <a:r>
              <a:rPr lang="en-US"/>
              <a:t>$6,400,000.00</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Total Funding Available</a:t>
            </a:r>
            <a:endParaRPr/>
          </a:p>
          <a:p>
            <a:pPr marL="0" lvl="0" indent="0" algn="l" rtl="0">
              <a:spcBef>
                <a:spcPts val="0"/>
              </a:spcBef>
              <a:spcAft>
                <a:spcPts val="0"/>
              </a:spcAft>
              <a:buClr>
                <a:schemeClr val="dk1"/>
              </a:buClr>
              <a:buSzPts val="1100"/>
              <a:buFont typeface="Arial"/>
              <a:buNone/>
            </a:pPr>
            <a:r>
              <a:rPr lang="en-US"/>
              <a:t>$33,700,000.00</a:t>
            </a:r>
            <a:endParaRPr/>
          </a:p>
          <a:p>
            <a:pPr marL="0" lvl="0" indent="0" algn="l" rtl="0">
              <a:spcBef>
                <a:spcPts val="0"/>
              </a:spcBef>
              <a:spcAft>
                <a:spcPts val="0"/>
              </a:spcAft>
              <a:buNone/>
            </a:pPr>
            <a:endParaRPr/>
          </a:p>
        </p:txBody>
      </p:sp>
      <p:sp>
        <p:nvSpPr>
          <p:cNvPr id="343" name="Google Shape;343;g13543ad80d4_0_23"/>
          <p:cNvSpPr txBox="1"/>
          <p:nvPr/>
        </p:nvSpPr>
        <p:spPr>
          <a:xfrm>
            <a:off x="218600" y="2528550"/>
            <a:ext cx="6486600" cy="180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00" b="1"/>
              <a:t>Bid Results 3/8/23		Comments/Notes</a:t>
            </a:r>
            <a:endParaRPr sz="1300" b="1"/>
          </a:p>
          <a:p>
            <a:pPr marL="0" lvl="0" indent="0" algn="l" rtl="0">
              <a:spcBef>
                <a:spcPts val="0"/>
              </a:spcBef>
              <a:spcAft>
                <a:spcPts val="0"/>
              </a:spcAft>
              <a:buNone/>
            </a:pPr>
            <a:endParaRPr sz="1300" b="1"/>
          </a:p>
          <a:p>
            <a:pPr marL="0" lvl="0" indent="0" algn="l" rtl="0">
              <a:spcBef>
                <a:spcPts val="0"/>
              </a:spcBef>
              <a:spcAft>
                <a:spcPts val="0"/>
              </a:spcAft>
              <a:buNone/>
            </a:pPr>
            <a:r>
              <a:rPr lang="en-US" sz="1300" b="1"/>
              <a:t>$22,549,655.00 	(1)	Prospect St - CTA Bid Budget</a:t>
            </a:r>
            <a:endParaRPr sz="1300" b="1"/>
          </a:p>
          <a:p>
            <a:pPr marL="0" lvl="0" indent="0" algn="l" rtl="0">
              <a:spcBef>
                <a:spcPts val="0"/>
              </a:spcBef>
              <a:spcAft>
                <a:spcPts val="0"/>
              </a:spcAft>
              <a:buNone/>
            </a:pPr>
            <a:r>
              <a:rPr lang="en-US" sz="1300" b="1"/>
              <a:t>$8,496,986.43 	(2)	Freeman St - SD Estimate </a:t>
            </a:r>
            <a:endParaRPr sz="1300" b="1"/>
          </a:p>
          <a:p>
            <a:pPr marL="0" lvl="0" indent="0" algn="l" rtl="0">
              <a:spcBef>
                <a:spcPts val="0"/>
              </a:spcBef>
              <a:spcAft>
                <a:spcPts val="0"/>
              </a:spcAft>
              <a:buNone/>
            </a:pPr>
            <a:r>
              <a:rPr lang="en-US" sz="1300" b="1"/>
              <a:t>$190,000.00 		Ramco Bid and award - Demo</a:t>
            </a:r>
            <a:endParaRPr sz="1300" b="1"/>
          </a:p>
          <a:p>
            <a:pPr marL="0" lvl="0" indent="0" algn="l" rtl="0">
              <a:spcBef>
                <a:spcPts val="0"/>
              </a:spcBef>
              <a:spcAft>
                <a:spcPts val="0"/>
              </a:spcAft>
              <a:buNone/>
            </a:pPr>
            <a:r>
              <a:rPr lang="en-US" sz="1300" b="1"/>
              <a:t>$31,236,641.43 		Sub Total</a:t>
            </a:r>
            <a:endParaRPr sz="1300" b="1"/>
          </a:p>
          <a:p>
            <a:pPr marL="0" lvl="0" indent="0" algn="l" rtl="0">
              <a:spcBef>
                <a:spcPts val="0"/>
              </a:spcBef>
              <a:spcAft>
                <a:spcPts val="0"/>
              </a:spcAft>
              <a:buNone/>
            </a:pPr>
            <a:r>
              <a:rPr lang="en-US" sz="1300" b="1"/>
              <a:t>$1,150,000.00 		Land Acquisition</a:t>
            </a:r>
            <a:endParaRPr sz="1300" b="1"/>
          </a:p>
          <a:p>
            <a:pPr marL="0" lvl="0" indent="0" algn="l" rtl="0">
              <a:spcBef>
                <a:spcPts val="0"/>
              </a:spcBef>
              <a:spcAft>
                <a:spcPts val="0"/>
              </a:spcAft>
              <a:buNone/>
            </a:pPr>
            <a:r>
              <a:rPr lang="en-US" sz="1300" b="1">
                <a:highlight>
                  <a:srgbClr val="FFFF00"/>
                </a:highlight>
              </a:rPr>
              <a:t>$32,386,641.43 	</a:t>
            </a:r>
            <a:r>
              <a:rPr lang="en-US" b="1">
                <a:highlight>
                  <a:srgbClr val="FFFF00"/>
                </a:highlight>
              </a:rPr>
              <a:t>	Total</a:t>
            </a:r>
            <a:endParaRPr b="1">
              <a:highlight>
                <a:srgbClr val="FFFF00"/>
              </a:highlight>
            </a:endParaRPr>
          </a:p>
        </p:txBody>
      </p:sp>
      <p:cxnSp>
        <p:nvCxnSpPr>
          <p:cNvPr id="344" name="Google Shape;344;g13543ad80d4_0_23"/>
          <p:cNvCxnSpPr/>
          <p:nvPr/>
        </p:nvCxnSpPr>
        <p:spPr>
          <a:xfrm>
            <a:off x="209550" y="2543175"/>
            <a:ext cx="4391100" cy="0"/>
          </a:xfrm>
          <a:prstGeom prst="straightConnector1">
            <a:avLst/>
          </a:prstGeom>
          <a:noFill/>
          <a:ln w="9525" cap="flat" cmpd="sng">
            <a:solidFill>
              <a:schemeClr val="dk2"/>
            </a:solidFill>
            <a:prstDash val="solid"/>
            <a:round/>
            <a:headEnd type="none" w="med" len="med"/>
            <a:tailEnd type="none" w="med" len="med"/>
          </a:ln>
        </p:spPr>
      </p:cxnSp>
      <p:cxnSp>
        <p:nvCxnSpPr>
          <p:cNvPr id="345" name="Google Shape;345;g13543ad80d4_0_23"/>
          <p:cNvCxnSpPr/>
          <p:nvPr/>
        </p:nvCxnSpPr>
        <p:spPr>
          <a:xfrm>
            <a:off x="57150" y="4276725"/>
            <a:ext cx="4524300" cy="9600"/>
          </a:xfrm>
          <a:prstGeom prst="straightConnector1">
            <a:avLst/>
          </a:prstGeom>
          <a:noFill/>
          <a:ln w="9525" cap="flat" cmpd="sng">
            <a:solidFill>
              <a:schemeClr val="dk2"/>
            </a:solidFill>
            <a:prstDash val="solid"/>
            <a:round/>
            <a:headEnd type="none" w="med" len="med"/>
            <a:tailEnd type="none" w="med" len="med"/>
          </a:ln>
        </p:spPr>
      </p:cxnSp>
      <p:sp>
        <p:nvSpPr>
          <p:cNvPr id="346" name="Google Shape;346;g13543ad80d4_0_23"/>
          <p:cNvSpPr txBox="1"/>
          <p:nvPr/>
        </p:nvSpPr>
        <p:spPr>
          <a:xfrm>
            <a:off x="-1087025" y="2242525"/>
            <a:ext cx="8957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g201f9cfb0eb_8_16"/>
          <p:cNvSpPr/>
          <p:nvPr/>
        </p:nvSpPr>
        <p:spPr>
          <a:xfrm>
            <a:off x="0" y="-1"/>
            <a:ext cx="12192000" cy="956400"/>
          </a:xfrm>
          <a:prstGeom prst="rect">
            <a:avLst/>
          </a:prstGeom>
          <a:solidFill>
            <a:srgbClr val="BB2424"/>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2" name="Google Shape;352;g201f9cfb0eb_8_16"/>
          <p:cNvSpPr txBox="1"/>
          <p:nvPr/>
        </p:nvSpPr>
        <p:spPr>
          <a:xfrm>
            <a:off x="752200" y="323110"/>
            <a:ext cx="10392000" cy="861900"/>
          </a:xfrm>
          <a:prstGeom prst="rect">
            <a:avLst/>
          </a:prstGeom>
          <a:noFill/>
          <a:ln>
            <a:noFill/>
          </a:ln>
        </p:spPr>
        <p:txBody>
          <a:bodyPr spcFirstLastPara="1" wrap="square" lIns="274300" tIns="0" rIns="274300" bIns="0" anchor="ctr"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a:solidFill>
                  <a:schemeClr val="lt1"/>
                </a:solidFill>
                <a:latin typeface="Montserrat SemiBold"/>
                <a:ea typeface="Montserrat SemiBold"/>
                <a:cs typeface="Montserrat SemiBold"/>
                <a:sym typeface="Montserrat SemiBold"/>
              </a:rPr>
              <a:t>Public Engagement - Town Manager Tom Calter</a:t>
            </a: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Montserrat SemiBold"/>
              <a:ea typeface="Montserrat SemiBold"/>
              <a:cs typeface="Montserrat SemiBold"/>
              <a:sym typeface="Montserrat SemiBold"/>
            </a:endParaRPr>
          </a:p>
        </p:txBody>
      </p:sp>
      <p:sp>
        <p:nvSpPr>
          <p:cNvPr id="353" name="Google Shape;353;g201f9cfb0eb_8_16"/>
          <p:cNvSpPr/>
          <p:nvPr/>
        </p:nvSpPr>
        <p:spPr>
          <a:xfrm>
            <a:off x="4971394" y="4456386"/>
            <a:ext cx="40254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p:txBody>
      </p:sp>
      <p:sp>
        <p:nvSpPr>
          <p:cNvPr id="354" name="Google Shape;354;g201f9cfb0eb_8_16"/>
          <p:cNvSpPr txBox="1"/>
          <p:nvPr/>
        </p:nvSpPr>
        <p:spPr>
          <a:xfrm>
            <a:off x="3344700" y="1299150"/>
            <a:ext cx="564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g201f9cfb0eb_8_16"/>
          <p:cNvSpPr txBox="1"/>
          <p:nvPr/>
        </p:nvSpPr>
        <p:spPr>
          <a:xfrm>
            <a:off x="197850" y="1076200"/>
            <a:ext cx="11943300" cy="55875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US" sz="2400" dirty="0"/>
              <a:t>						Public Meetings</a:t>
            </a:r>
            <a:endParaRPr sz="2400" dirty="0"/>
          </a:p>
          <a:p>
            <a:pPr marL="457200" lvl="0" indent="0" algn="l" rtl="0">
              <a:spcBef>
                <a:spcPts val="0"/>
              </a:spcBef>
              <a:spcAft>
                <a:spcPts val="0"/>
              </a:spcAft>
              <a:buNone/>
            </a:pPr>
            <a:endParaRPr sz="2400" dirty="0"/>
          </a:p>
          <a:p>
            <a:pPr marL="457200" lvl="0" indent="0" algn="l" rtl="0">
              <a:spcBef>
                <a:spcPts val="0"/>
              </a:spcBef>
              <a:spcAft>
                <a:spcPts val="0"/>
              </a:spcAft>
              <a:buNone/>
            </a:pPr>
            <a:r>
              <a:rPr lang="en-US" sz="1900" b="1" dirty="0"/>
              <a:t>Public Safety Building </a:t>
            </a:r>
            <a:r>
              <a:rPr lang="en-US" sz="1600" b="1" dirty="0"/>
              <a:t>Committee </a:t>
            </a:r>
            <a:r>
              <a:rPr lang="en-US" sz="1600" b="1"/>
              <a:t>Dissolved </a:t>
            </a:r>
            <a:r>
              <a:rPr lang="en-US" sz="1600" b="1" smtClean="0"/>
              <a:t>6/1/2021</a:t>
            </a:r>
            <a:endParaRPr sz="1600" b="1" dirty="0"/>
          </a:p>
          <a:p>
            <a:pPr marL="457200" lvl="0" indent="0" algn="l" rtl="0">
              <a:spcBef>
                <a:spcPts val="0"/>
              </a:spcBef>
              <a:spcAft>
                <a:spcPts val="0"/>
              </a:spcAft>
              <a:buNone/>
            </a:pPr>
            <a:r>
              <a:rPr lang="en-US" sz="1800" b="1" dirty="0">
                <a:solidFill>
                  <a:schemeClr val="dk1"/>
                </a:solidFill>
              </a:rPr>
              <a:t>9</a:t>
            </a:r>
            <a:r>
              <a:rPr lang="en-US" sz="1800" dirty="0">
                <a:solidFill>
                  <a:schemeClr val="dk1"/>
                </a:solidFill>
              </a:rPr>
              <a:t> </a:t>
            </a:r>
            <a:r>
              <a:rPr lang="en-US" sz="1800" dirty="0" err="1">
                <a:solidFill>
                  <a:schemeClr val="dk1"/>
                </a:solidFill>
              </a:rPr>
              <a:t>Selectboard</a:t>
            </a:r>
            <a:r>
              <a:rPr lang="en-US" sz="1800" dirty="0">
                <a:solidFill>
                  <a:schemeClr val="dk1"/>
                </a:solidFill>
              </a:rPr>
              <a:t> Meetings </a:t>
            </a:r>
            <a:r>
              <a:rPr lang="en-US" dirty="0">
                <a:solidFill>
                  <a:schemeClr val="dk1"/>
                </a:solidFill>
              </a:rPr>
              <a:t>07/06/2021 - 03/14/2023</a:t>
            </a:r>
            <a:endParaRPr dirty="0"/>
          </a:p>
          <a:p>
            <a:pPr marL="457200" lvl="0" indent="0" algn="l" rtl="0">
              <a:spcBef>
                <a:spcPts val="0"/>
              </a:spcBef>
              <a:spcAft>
                <a:spcPts val="0"/>
              </a:spcAft>
              <a:buNone/>
            </a:pPr>
            <a:r>
              <a:rPr lang="en-US" sz="1800" b="1" dirty="0"/>
              <a:t>4   </a:t>
            </a:r>
            <a:r>
              <a:rPr lang="en-US" sz="1800" dirty="0">
                <a:solidFill>
                  <a:schemeClr val="dk1"/>
                </a:solidFill>
              </a:rPr>
              <a:t>Planning Board Meetings</a:t>
            </a:r>
            <a:r>
              <a:rPr lang="en-US" sz="1800" dirty="0"/>
              <a:t>			</a:t>
            </a:r>
            <a:endParaRPr sz="1800" dirty="0"/>
          </a:p>
          <a:p>
            <a:pPr marL="457200" lvl="0" indent="0" algn="l" rtl="0">
              <a:spcBef>
                <a:spcPts val="0"/>
              </a:spcBef>
              <a:spcAft>
                <a:spcPts val="0"/>
              </a:spcAft>
              <a:buNone/>
            </a:pPr>
            <a:r>
              <a:rPr lang="en-US" sz="1800" b="1" dirty="0"/>
              <a:t>2 </a:t>
            </a:r>
            <a:r>
              <a:rPr lang="en-US" sz="1800" b="1" dirty="0">
                <a:solidFill>
                  <a:schemeClr val="dk1"/>
                </a:solidFill>
              </a:rPr>
              <a:t>    </a:t>
            </a:r>
            <a:r>
              <a:rPr lang="en-US" sz="1800" dirty="0">
                <a:solidFill>
                  <a:schemeClr val="dk1"/>
                </a:solidFill>
              </a:rPr>
              <a:t>Conservation Committee Meetings</a:t>
            </a:r>
            <a:endParaRPr sz="1800" dirty="0">
              <a:solidFill>
                <a:schemeClr val="dk1"/>
              </a:solidFill>
            </a:endParaRPr>
          </a:p>
          <a:p>
            <a:pPr marL="457200" lvl="0" indent="0" algn="l" rtl="0">
              <a:spcBef>
                <a:spcPts val="0"/>
              </a:spcBef>
              <a:spcAft>
                <a:spcPts val="0"/>
              </a:spcAft>
              <a:buNone/>
            </a:pPr>
            <a:r>
              <a:rPr lang="en-US" sz="1800" b="1" dirty="0">
                <a:solidFill>
                  <a:schemeClr val="dk1"/>
                </a:solidFill>
              </a:rPr>
              <a:t>1</a:t>
            </a:r>
            <a:r>
              <a:rPr lang="en-US" sz="1800" dirty="0">
                <a:solidFill>
                  <a:schemeClr val="dk1"/>
                </a:solidFill>
              </a:rPr>
              <a:t>    Intergovernmental Relations Meeting</a:t>
            </a:r>
            <a:endParaRPr sz="1800" dirty="0">
              <a:solidFill>
                <a:schemeClr val="dk1"/>
              </a:solidFill>
            </a:endParaRPr>
          </a:p>
          <a:p>
            <a:pPr marL="457200" lvl="0" indent="0" algn="l" rtl="0">
              <a:spcBef>
                <a:spcPts val="0"/>
              </a:spcBef>
              <a:spcAft>
                <a:spcPts val="0"/>
              </a:spcAft>
              <a:buNone/>
            </a:pPr>
            <a:r>
              <a:rPr lang="en-US" sz="1800" b="1" dirty="0">
                <a:solidFill>
                  <a:schemeClr val="dk1"/>
                </a:solidFill>
              </a:rPr>
              <a:t>1</a:t>
            </a:r>
            <a:r>
              <a:rPr lang="en-US" sz="1800" dirty="0">
                <a:solidFill>
                  <a:schemeClr val="dk1"/>
                </a:solidFill>
              </a:rPr>
              <a:t>    Municipal Operations Meeting</a:t>
            </a:r>
            <a:endParaRPr sz="1800" dirty="0">
              <a:solidFill>
                <a:schemeClr val="dk1"/>
              </a:solidFill>
            </a:endParaRPr>
          </a:p>
          <a:p>
            <a:pPr marL="457200" lvl="0" indent="0" algn="l" rtl="0">
              <a:spcBef>
                <a:spcPts val="0"/>
              </a:spcBef>
              <a:spcAft>
                <a:spcPts val="0"/>
              </a:spcAft>
              <a:buNone/>
            </a:pPr>
            <a:r>
              <a:rPr lang="en-US" sz="1800" b="1" dirty="0">
                <a:solidFill>
                  <a:schemeClr val="dk1"/>
                </a:solidFill>
              </a:rPr>
              <a:t>1</a:t>
            </a:r>
            <a:r>
              <a:rPr lang="en-US" sz="1800" dirty="0">
                <a:solidFill>
                  <a:schemeClr val="dk1"/>
                </a:solidFill>
              </a:rPr>
              <a:t>    Finance Committee Meeting</a:t>
            </a:r>
            <a:endParaRPr sz="1800" dirty="0">
              <a:solidFill>
                <a:schemeClr val="dk1"/>
              </a:solidFill>
            </a:endParaRPr>
          </a:p>
          <a:p>
            <a:pPr marL="457200" lvl="0" indent="0" algn="l" rtl="0">
              <a:spcBef>
                <a:spcPts val="0"/>
              </a:spcBef>
              <a:spcAft>
                <a:spcPts val="0"/>
              </a:spcAft>
              <a:buNone/>
            </a:pPr>
            <a:endParaRPr sz="1800" dirty="0">
              <a:solidFill>
                <a:schemeClr val="dk1"/>
              </a:solidFill>
            </a:endParaRPr>
          </a:p>
          <a:p>
            <a:pPr marL="0" lvl="0" indent="457200" algn="l" rtl="0">
              <a:spcBef>
                <a:spcPts val="0"/>
              </a:spcBef>
              <a:spcAft>
                <a:spcPts val="0"/>
              </a:spcAft>
              <a:buNone/>
            </a:pPr>
            <a:r>
              <a:rPr lang="en-US" sz="1800" b="1" dirty="0"/>
              <a:t>Oct 19, 21 </a:t>
            </a:r>
            <a:r>
              <a:rPr lang="en-US" sz="1800" dirty="0"/>
              <a:t>Open House Fire Prevention Week</a:t>
            </a:r>
            <a:endParaRPr sz="1800" dirty="0"/>
          </a:p>
          <a:p>
            <a:pPr marL="457200" lvl="0" indent="0" algn="l" rtl="0">
              <a:spcBef>
                <a:spcPts val="0"/>
              </a:spcBef>
              <a:spcAft>
                <a:spcPts val="0"/>
              </a:spcAft>
              <a:buNone/>
            </a:pPr>
            <a:r>
              <a:rPr lang="en-US" sz="1600" dirty="0">
                <a:solidFill>
                  <a:schemeClr val="dk1"/>
                </a:solidFill>
              </a:rPr>
              <a:t>*OPM at Freeman Street available for discussions on the project</a:t>
            </a:r>
            <a:endParaRPr sz="1600" dirty="0">
              <a:solidFill>
                <a:schemeClr val="dk1"/>
              </a:solidFill>
            </a:endParaRPr>
          </a:p>
          <a:p>
            <a:pPr marL="457200" lvl="0" indent="0" algn="l" rtl="0">
              <a:spcBef>
                <a:spcPts val="0"/>
              </a:spcBef>
              <a:spcAft>
                <a:spcPts val="0"/>
              </a:spcAft>
              <a:buNone/>
            </a:pPr>
            <a:endParaRPr sz="1600" dirty="0">
              <a:solidFill>
                <a:schemeClr val="dk1"/>
              </a:solidFill>
            </a:endParaRPr>
          </a:p>
          <a:p>
            <a:pPr marL="0" lvl="0" indent="457200" algn="l" rtl="0">
              <a:spcBef>
                <a:spcPts val="0"/>
              </a:spcBef>
              <a:spcAft>
                <a:spcPts val="0"/>
              </a:spcAft>
              <a:buNone/>
            </a:pPr>
            <a:r>
              <a:rPr lang="en-US" sz="1800" b="1" dirty="0"/>
              <a:t>Nov 10, 21</a:t>
            </a:r>
            <a:r>
              <a:rPr lang="en-US" sz="1800" dirty="0"/>
              <a:t> - Site Visit at 400 Prospect St</a:t>
            </a:r>
            <a:endParaRPr sz="1800" dirty="0"/>
          </a:p>
          <a:p>
            <a:pPr marL="457200" lvl="0" indent="0" algn="l" rtl="0">
              <a:spcBef>
                <a:spcPts val="0"/>
              </a:spcBef>
              <a:spcAft>
                <a:spcPts val="0"/>
              </a:spcAft>
              <a:buNone/>
            </a:pPr>
            <a:r>
              <a:rPr lang="en-US" sz="1800" b="1" dirty="0"/>
              <a:t>Nov 16, 21</a:t>
            </a:r>
            <a:r>
              <a:rPr lang="en-US" sz="1800" dirty="0"/>
              <a:t> - Site Visit at 400 Prospect </a:t>
            </a:r>
            <a:r>
              <a:rPr lang="en-US" sz="1800" dirty="0" err="1"/>
              <a:t>st</a:t>
            </a:r>
            <a:endParaRPr sz="1800" dirty="0"/>
          </a:p>
          <a:p>
            <a:pPr marL="457200" lvl="0" indent="0" algn="l" rtl="0">
              <a:spcBef>
                <a:spcPts val="0"/>
              </a:spcBef>
              <a:spcAft>
                <a:spcPts val="0"/>
              </a:spcAft>
              <a:buNone/>
            </a:pPr>
            <a:r>
              <a:rPr lang="en-US" sz="1800" b="1" dirty="0"/>
              <a:t>Nov 18, 2021</a:t>
            </a:r>
            <a:r>
              <a:rPr lang="en-US" sz="1800" dirty="0"/>
              <a:t> Special Zoom Session to Discuss Financing</a:t>
            </a:r>
            <a:endParaRPr sz="1800" dirty="0"/>
          </a:p>
          <a:p>
            <a:pPr marL="457200" lvl="0" indent="0" algn="l" rtl="0">
              <a:spcBef>
                <a:spcPts val="0"/>
              </a:spcBef>
              <a:spcAft>
                <a:spcPts val="0"/>
              </a:spcAft>
              <a:buNone/>
            </a:pPr>
            <a:endParaRPr sz="1800" dirty="0"/>
          </a:p>
          <a:p>
            <a:pPr marL="457200" lvl="0" indent="0" algn="l" rtl="0">
              <a:spcBef>
                <a:spcPts val="0"/>
              </a:spcBef>
              <a:spcAft>
                <a:spcPts val="0"/>
              </a:spcAft>
              <a:buNone/>
            </a:pPr>
            <a:r>
              <a:rPr lang="en-US" sz="1800" b="1" dirty="0"/>
              <a:t>Open Door Policy from beginning to end - Correspondence from Team to residents -The Team provided contact information including cell phone numbers to any resident to provide information on project</a:t>
            </a:r>
            <a:endParaRPr sz="2200" b="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2094b7bb16c_1_12"/>
          <p:cNvSpPr/>
          <p:nvPr/>
        </p:nvSpPr>
        <p:spPr>
          <a:xfrm>
            <a:off x="0" y="-1"/>
            <a:ext cx="12192000" cy="956400"/>
          </a:xfrm>
          <a:prstGeom prst="rect">
            <a:avLst/>
          </a:prstGeom>
          <a:solidFill>
            <a:srgbClr val="BB2424"/>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1" name="Google Shape;361;g2094b7bb16c_1_12"/>
          <p:cNvSpPr txBox="1"/>
          <p:nvPr/>
        </p:nvSpPr>
        <p:spPr>
          <a:xfrm>
            <a:off x="752200" y="323110"/>
            <a:ext cx="10392000" cy="861900"/>
          </a:xfrm>
          <a:prstGeom prst="rect">
            <a:avLst/>
          </a:prstGeom>
          <a:noFill/>
          <a:ln>
            <a:noFill/>
          </a:ln>
        </p:spPr>
        <p:txBody>
          <a:bodyPr spcFirstLastPara="1" wrap="square" lIns="274300" tIns="0" rIns="274300" bIns="0" anchor="ctr"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a:solidFill>
                  <a:schemeClr val="lt1"/>
                </a:solidFill>
                <a:latin typeface="Montserrat SemiBold"/>
                <a:ea typeface="Montserrat SemiBold"/>
                <a:cs typeface="Montserrat SemiBold"/>
                <a:sym typeface="Montserrat SemiBold"/>
              </a:rPr>
              <a:t>Public Engagement - Town Manager Tom Calter</a:t>
            </a: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Montserrat SemiBold"/>
              <a:ea typeface="Montserrat SemiBold"/>
              <a:cs typeface="Montserrat SemiBold"/>
              <a:sym typeface="Montserrat SemiBold"/>
            </a:endParaRPr>
          </a:p>
        </p:txBody>
      </p:sp>
      <p:sp>
        <p:nvSpPr>
          <p:cNvPr id="362" name="Google Shape;362;g2094b7bb16c_1_12"/>
          <p:cNvSpPr/>
          <p:nvPr/>
        </p:nvSpPr>
        <p:spPr>
          <a:xfrm>
            <a:off x="4971394" y="4456386"/>
            <a:ext cx="40254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p:txBody>
      </p:sp>
      <p:sp>
        <p:nvSpPr>
          <p:cNvPr id="363" name="Google Shape;363;g2094b7bb16c_1_12"/>
          <p:cNvSpPr txBox="1"/>
          <p:nvPr/>
        </p:nvSpPr>
        <p:spPr>
          <a:xfrm>
            <a:off x="3344700" y="1299150"/>
            <a:ext cx="564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g2094b7bb16c_1_12"/>
          <p:cNvSpPr txBox="1"/>
          <p:nvPr/>
        </p:nvSpPr>
        <p:spPr>
          <a:xfrm>
            <a:off x="432400" y="1062350"/>
            <a:ext cx="10711800" cy="59259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Clr>
                <a:schemeClr val="dk1"/>
              </a:buClr>
              <a:buSzPts val="1100"/>
              <a:buFont typeface="Arial"/>
              <a:buNone/>
            </a:pPr>
            <a:r>
              <a:rPr lang="en-US" sz="2700">
                <a:solidFill>
                  <a:schemeClr val="dk1"/>
                </a:solidFill>
              </a:rPr>
              <a:t>Election Results							</a:t>
            </a:r>
            <a:endParaRPr sz="2700">
              <a:solidFill>
                <a:schemeClr val="dk1"/>
              </a:solidFill>
            </a:endParaRPr>
          </a:p>
          <a:p>
            <a:pPr marL="457200" lvl="0" indent="0" algn="l" rtl="0">
              <a:spcBef>
                <a:spcPts val="0"/>
              </a:spcBef>
              <a:spcAft>
                <a:spcPts val="0"/>
              </a:spcAft>
              <a:buNone/>
            </a:pPr>
            <a:r>
              <a:rPr lang="en-US" sz="2100">
                <a:solidFill>
                  <a:schemeClr val="dk1"/>
                </a:solidFill>
              </a:rPr>
              <a:t>Selectboard passed </a:t>
            </a:r>
            <a:r>
              <a:rPr lang="en-US" sz="2100" b="1">
                <a:solidFill>
                  <a:schemeClr val="dk1"/>
                </a:solidFill>
              </a:rPr>
              <a:t>5-yes 0-no</a:t>
            </a:r>
            <a:r>
              <a:rPr lang="en-US" sz="2100">
                <a:solidFill>
                  <a:schemeClr val="dk1"/>
                </a:solidFill>
              </a:rPr>
              <a:t>				</a:t>
            </a:r>
            <a:endParaRPr sz="1900">
              <a:solidFill>
                <a:schemeClr val="dk1"/>
              </a:solidFill>
            </a:endParaRPr>
          </a:p>
          <a:p>
            <a:pPr marL="457200" lvl="0" indent="0" algn="l" rtl="0">
              <a:spcBef>
                <a:spcPts val="0"/>
              </a:spcBef>
              <a:spcAft>
                <a:spcPts val="0"/>
              </a:spcAft>
              <a:buNone/>
            </a:pPr>
            <a:r>
              <a:rPr lang="en-US" sz="2100">
                <a:solidFill>
                  <a:schemeClr val="dk1"/>
                </a:solidFill>
              </a:rPr>
              <a:t>*Intergovernmental passed </a:t>
            </a:r>
            <a:r>
              <a:rPr lang="en-US" sz="2100" b="1">
                <a:solidFill>
                  <a:schemeClr val="dk1"/>
                </a:solidFill>
              </a:rPr>
              <a:t>6-yes 1-no	</a:t>
            </a:r>
            <a:r>
              <a:rPr lang="en-US" sz="2100">
                <a:solidFill>
                  <a:schemeClr val="dk1"/>
                </a:solidFill>
              </a:rPr>
              <a:t>		</a:t>
            </a:r>
            <a:endParaRPr sz="2100" b="1">
              <a:solidFill>
                <a:schemeClr val="dk1"/>
              </a:solidFill>
            </a:endParaRPr>
          </a:p>
          <a:p>
            <a:pPr marL="457200" lvl="0" indent="0" algn="l" rtl="0">
              <a:spcBef>
                <a:spcPts val="0"/>
              </a:spcBef>
              <a:spcAft>
                <a:spcPts val="0"/>
              </a:spcAft>
              <a:buClr>
                <a:schemeClr val="dk1"/>
              </a:buClr>
              <a:buSzPts val="1100"/>
              <a:buFont typeface="Arial"/>
              <a:buNone/>
            </a:pPr>
            <a:r>
              <a:rPr lang="en-US" sz="2100">
                <a:solidFill>
                  <a:schemeClr val="dk1"/>
                </a:solidFill>
              </a:rPr>
              <a:t>Municipal Operations passed </a:t>
            </a:r>
            <a:r>
              <a:rPr lang="en-US" sz="2100" b="1">
                <a:solidFill>
                  <a:schemeClr val="dk1"/>
                </a:solidFill>
              </a:rPr>
              <a:t>5-yes 0-no</a:t>
            </a:r>
            <a:r>
              <a:rPr lang="en-US" sz="2100">
                <a:solidFill>
                  <a:schemeClr val="dk1"/>
                </a:solidFill>
              </a:rPr>
              <a:t>					</a:t>
            </a:r>
            <a:endParaRPr sz="2100">
              <a:solidFill>
                <a:schemeClr val="dk1"/>
              </a:solidFill>
            </a:endParaRPr>
          </a:p>
          <a:p>
            <a:pPr marL="457200" lvl="0" indent="0" algn="l" rtl="0">
              <a:spcBef>
                <a:spcPts val="0"/>
              </a:spcBef>
              <a:spcAft>
                <a:spcPts val="0"/>
              </a:spcAft>
              <a:buClr>
                <a:schemeClr val="dk1"/>
              </a:buClr>
              <a:buSzPts val="1100"/>
              <a:buFont typeface="Arial"/>
              <a:buNone/>
            </a:pPr>
            <a:r>
              <a:rPr lang="en-US" sz="2100">
                <a:solidFill>
                  <a:schemeClr val="dk1"/>
                </a:solidFill>
              </a:rPr>
              <a:t>Conservation Commission passed </a:t>
            </a:r>
            <a:r>
              <a:rPr lang="en-US" sz="1900" b="1">
                <a:solidFill>
                  <a:schemeClr val="dk1"/>
                </a:solidFill>
              </a:rPr>
              <a:t>7 yes 0-no		</a:t>
            </a:r>
            <a:endParaRPr sz="2100">
              <a:solidFill>
                <a:schemeClr val="dk1"/>
              </a:solidFill>
            </a:endParaRPr>
          </a:p>
          <a:p>
            <a:pPr marL="457200" lvl="0" indent="0" algn="l" rtl="0">
              <a:spcBef>
                <a:spcPts val="0"/>
              </a:spcBef>
              <a:spcAft>
                <a:spcPts val="0"/>
              </a:spcAft>
              <a:buNone/>
            </a:pPr>
            <a:endParaRPr sz="2100">
              <a:solidFill>
                <a:schemeClr val="dk1"/>
              </a:solidFill>
            </a:endParaRPr>
          </a:p>
          <a:p>
            <a:pPr marL="457200" lvl="0" indent="0" algn="l" rtl="0">
              <a:spcBef>
                <a:spcPts val="0"/>
              </a:spcBef>
              <a:spcAft>
                <a:spcPts val="0"/>
              </a:spcAft>
              <a:buClr>
                <a:schemeClr val="dk1"/>
              </a:buClr>
              <a:buSzPts val="1100"/>
              <a:buFont typeface="Arial"/>
              <a:buNone/>
            </a:pPr>
            <a:r>
              <a:rPr lang="en-US" sz="2100">
                <a:solidFill>
                  <a:schemeClr val="dk1"/>
                </a:solidFill>
              </a:rPr>
              <a:t>Planning Board 	</a:t>
            </a:r>
            <a:r>
              <a:rPr lang="en-US" sz="2100" b="1">
                <a:solidFill>
                  <a:schemeClr val="dk1"/>
                </a:solidFill>
              </a:rPr>
              <a:t>On agenda for March 23</a:t>
            </a:r>
            <a:r>
              <a:rPr lang="en-US" sz="2100">
                <a:solidFill>
                  <a:schemeClr val="dk1"/>
                </a:solidFill>
              </a:rPr>
              <a:t>													</a:t>
            </a:r>
            <a:endParaRPr sz="2100">
              <a:solidFill>
                <a:schemeClr val="dk1"/>
              </a:solidFill>
            </a:endParaRPr>
          </a:p>
          <a:p>
            <a:pPr marL="0" lvl="0" indent="457200" algn="l" rtl="0">
              <a:spcBef>
                <a:spcPts val="0"/>
              </a:spcBef>
              <a:spcAft>
                <a:spcPts val="0"/>
              </a:spcAft>
              <a:buNone/>
            </a:pPr>
            <a:r>
              <a:rPr lang="en-US" sz="2100">
                <a:solidFill>
                  <a:schemeClr val="dk1"/>
                </a:solidFill>
              </a:rPr>
              <a:t>*Finance Committee </a:t>
            </a:r>
            <a:r>
              <a:rPr lang="en-US" sz="2100" b="1">
                <a:solidFill>
                  <a:schemeClr val="dk1"/>
                </a:solidFill>
              </a:rPr>
              <a:t>Failed 2-12-1</a:t>
            </a:r>
            <a:r>
              <a:rPr lang="en-US" sz="2100">
                <a:solidFill>
                  <a:schemeClr val="dk1"/>
                </a:solidFill>
              </a:rPr>
              <a:t>	</a:t>
            </a:r>
            <a:endParaRPr sz="2100">
              <a:solidFill>
                <a:schemeClr val="dk1"/>
              </a:solidFill>
            </a:endParaRPr>
          </a:p>
          <a:p>
            <a:pPr marL="0" lvl="0" indent="457200" algn="l" rtl="0">
              <a:spcBef>
                <a:spcPts val="0"/>
              </a:spcBef>
              <a:spcAft>
                <a:spcPts val="0"/>
              </a:spcAft>
              <a:buNone/>
            </a:pPr>
            <a:endParaRPr sz="2100">
              <a:solidFill>
                <a:schemeClr val="dk1"/>
              </a:solidFill>
            </a:endParaRPr>
          </a:p>
          <a:p>
            <a:pPr marL="0" lvl="0" indent="457200" algn="l" rtl="0">
              <a:spcBef>
                <a:spcPts val="0"/>
              </a:spcBef>
              <a:spcAft>
                <a:spcPts val="0"/>
              </a:spcAft>
              <a:buNone/>
            </a:pPr>
            <a:endParaRPr sz="2100">
              <a:solidFill>
                <a:schemeClr val="dk1"/>
              </a:solidFill>
            </a:endParaRPr>
          </a:p>
          <a:p>
            <a:pPr marL="457200" lvl="0" indent="0" algn="l" rtl="0">
              <a:lnSpc>
                <a:spcPct val="115000"/>
              </a:lnSpc>
              <a:spcBef>
                <a:spcPts val="0"/>
              </a:spcBef>
              <a:spcAft>
                <a:spcPts val="0"/>
              </a:spcAft>
              <a:buNone/>
            </a:pPr>
            <a:r>
              <a:rPr lang="en-US">
                <a:solidFill>
                  <a:schemeClr val="dk1"/>
                </a:solidFill>
              </a:rPr>
              <a:t>*</a:t>
            </a:r>
            <a:r>
              <a:rPr lang="en-US" sz="1600">
                <a:solidFill>
                  <a:schemeClr val="dk1"/>
                </a:solidFill>
              </a:rPr>
              <a:t>The Finance Committee voted 15-0 to add this note: “The Committee supports the Project Concept but has concerns about the property, funding methods and the bundling of multiple projects in one article”</a:t>
            </a:r>
            <a:endParaRPr sz="1600">
              <a:solidFill>
                <a:schemeClr val="dk1"/>
              </a:solidFill>
            </a:endParaRPr>
          </a:p>
          <a:p>
            <a:pPr marL="457200" lvl="0" indent="0" algn="l" rtl="0">
              <a:lnSpc>
                <a:spcPct val="115000"/>
              </a:lnSpc>
              <a:spcBef>
                <a:spcPts val="0"/>
              </a:spcBef>
              <a:spcAft>
                <a:spcPts val="0"/>
              </a:spcAft>
              <a:buNone/>
            </a:pPr>
            <a:endParaRPr sz="1600">
              <a:solidFill>
                <a:schemeClr val="dk1"/>
              </a:solidFill>
            </a:endParaRPr>
          </a:p>
          <a:p>
            <a:pPr marL="457200" lvl="0" indent="0" algn="l" rtl="0">
              <a:lnSpc>
                <a:spcPct val="115000"/>
              </a:lnSpc>
              <a:spcBef>
                <a:spcPts val="0"/>
              </a:spcBef>
              <a:spcAft>
                <a:spcPts val="0"/>
              </a:spcAft>
              <a:buNone/>
            </a:pPr>
            <a:r>
              <a:rPr lang="en-US" sz="1600">
                <a:solidFill>
                  <a:schemeClr val="dk1"/>
                </a:solidFill>
              </a:rPr>
              <a:t>*Intergovernmental Relations Statement: There are no perfect solutions, but the immediate need of town residents for a fire station outweighs our concerns regarding financing.</a:t>
            </a:r>
            <a:endParaRPr sz="2600">
              <a:solidFill>
                <a:schemeClr val="dk1"/>
              </a:solidFill>
            </a:endParaRPr>
          </a:p>
          <a:p>
            <a:pPr marL="0" lvl="0" indent="0" algn="l" rtl="0">
              <a:spcBef>
                <a:spcPts val="0"/>
              </a:spcBef>
              <a:spcAft>
                <a:spcPts val="0"/>
              </a:spcAft>
              <a:buNone/>
            </a:pPr>
            <a:endParaRPr sz="1600">
              <a:solidFill>
                <a:schemeClr val="dk1"/>
              </a:solidFill>
              <a:latin typeface="Calibri"/>
              <a:ea typeface="Calibri"/>
              <a:cs typeface="Calibri"/>
              <a:sym typeface="Calibri"/>
            </a:endParaRPr>
          </a:p>
          <a:p>
            <a:pPr marL="457200" lvl="0" indent="0" algn="l" rtl="0">
              <a:spcBef>
                <a:spcPts val="0"/>
              </a:spcBef>
              <a:spcAft>
                <a:spcPts val="0"/>
              </a:spcAft>
              <a:buNone/>
            </a:pPr>
            <a:endParaRPr sz="28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g2094b7bb16c_1_4"/>
          <p:cNvSpPr/>
          <p:nvPr/>
        </p:nvSpPr>
        <p:spPr>
          <a:xfrm>
            <a:off x="0" y="-1"/>
            <a:ext cx="12192000" cy="956400"/>
          </a:xfrm>
          <a:prstGeom prst="rect">
            <a:avLst/>
          </a:prstGeom>
          <a:solidFill>
            <a:srgbClr val="BB2424"/>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0" name="Google Shape;370;g2094b7bb16c_1_4"/>
          <p:cNvSpPr txBox="1"/>
          <p:nvPr/>
        </p:nvSpPr>
        <p:spPr>
          <a:xfrm>
            <a:off x="752200" y="323110"/>
            <a:ext cx="10392000" cy="861900"/>
          </a:xfrm>
          <a:prstGeom prst="rect">
            <a:avLst/>
          </a:prstGeom>
          <a:noFill/>
          <a:ln>
            <a:noFill/>
          </a:ln>
        </p:spPr>
        <p:txBody>
          <a:bodyPr spcFirstLastPara="1" wrap="square" lIns="274300" tIns="0" rIns="274300" bIns="0" anchor="ctr"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a:solidFill>
                  <a:schemeClr val="lt1"/>
                </a:solidFill>
                <a:latin typeface="Montserrat SemiBold"/>
                <a:ea typeface="Montserrat SemiBold"/>
                <a:cs typeface="Montserrat SemiBold"/>
                <a:sym typeface="Montserrat SemiBold"/>
              </a:rPr>
              <a:t>Public Engagement - Town Manager Tom Calter</a:t>
            </a: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Montserrat SemiBold"/>
              <a:ea typeface="Montserrat SemiBold"/>
              <a:cs typeface="Montserrat SemiBold"/>
              <a:sym typeface="Montserrat SemiBold"/>
            </a:endParaRPr>
          </a:p>
        </p:txBody>
      </p:sp>
      <p:sp>
        <p:nvSpPr>
          <p:cNvPr id="371" name="Google Shape;371;g2094b7bb16c_1_4"/>
          <p:cNvSpPr/>
          <p:nvPr/>
        </p:nvSpPr>
        <p:spPr>
          <a:xfrm>
            <a:off x="4971394" y="4456386"/>
            <a:ext cx="40254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p:txBody>
      </p:sp>
      <p:sp>
        <p:nvSpPr>
          <p:cNvPr id="372" name="Google Shape;372;g2094b7bb16c_1_4"/>
          <p:cNvSpPr txBox="1"/>
          <p:nvPr/>
        </p:nvSpPr>
        <p:spPr>
          <a:xfrm>
            <a:off x="3344700" y="1299150"/>
            <a:ext cx="564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g2094b7bb16c_1_4"/>
          <p:cNvSpPr txBox="1"/>
          <p:nvPr/>
        </p:nvSpPr>
        <p:spPr>
          <a:xfrm>
            <a:off x="432400" y="1062350"/>
            <a:ext cx="10711800" cy="5233500"/>
          </a:xfrm>
          <a:prstGeom prst="rect">
            <a:avLst/>
          </a:prstGeom>
          <a:noFill/>
          <a:ln>
            <a:noFill/>
          </a:ln>
        </p:spPr>
        <p:txBody>
          <a:bodyPr spcFirstLastPara="1" wrap="square" lIns="91425" tIns="91425" rIns="91425" bIns="91425" anchor="t" anchorCtr="0">
            <a:spAutoFit/>
          </a:bodyPr>
          <a:lstStyle/>
          <a:p>
            <a:pPr marL="457200" lvl="0" indent="0" algn="ctr" rtl="0">
              <a:spcBef>
                <a:spcPts val="0"/>
              </a:spcBef>
              <a:spcAft>
                <a:spcPts val="0"/>
              </a:spcAft>
              <a:buNone/>
            </a:pPr>
            <a:r>
              <a:rPr lang="en-US" sz="2400"/>
              <a:t>Town Meeting Vote</a:t>
            </a:r>
            <a:endParaRPr sz="2400"/>
          </a:p>
          <a:p>
            <a:pPr marL="457200" lvl="0" indent="0" algn="ctr" rtl="0">
              <a:spcBef>
                <a:spcPts val="0"/>
              </a:spcBef>
              <a:spcAft>
                <a:spcPts val="0"/>
              </a:spcAft>
              <a:buNone/>
            </a:pPr>
            <a:r>
              <a:rPr lang="en-US" sz="2400"/>
              <a:t>Election Results </a:t>
            </a:r>
            <a:endParaRPr sz="2400"/>
          </a:p>
          <a:p>
            <a:pPr marL="457200" lvl="0" indent="0" algn="l" rtl="0">
              <a:spcBef>
                <a:spcPts val="0"/>
              </a:spcBef>
              <a:spcAft>
                <a:spcPts val="0"/>
              </a:spcAft>
              <a:buNone/>
            </a:pPr>
            <a:endParaRPr sz="2400"/>
          </a:p>
          <a:p>
            <a:pPr marL="457200" lvl="0" indent="-361950" algn="l" rtl="0">
              <a:spcBef>
                <a:spcPts val="0"/>
              </a:spcBef>
              <a:spcAft>
                <a:spcPts val="0"/>
              </a:spcAft>
              <a:buClr>
                <a:schemeClr val="dk1"/>
              </a:buClr>
              <a:buSzPts val="2100"/>
              <a:buChar char="●"/>
            </a:pPr>
            <a:r>
              <a:rPr lang="en-US" sz="2100">
                <a:solidFill>
                  <a:schemeClr val="dk1"/>
                </a:solidFill>
              </a:rPr>
              <a:t>Town Meeting Vote December 8th, 2022</a:t>
            </a:r>
            <a:endParaRPr sz="2100">
              <a:solidFill>
                <a:schemeClr val="dk1"/>
              </a:solidFill>
            </a:endParaRPr>
          </a:p>
          <a:p>
            <a:pPr marL="914400" lvl="1" indent="-361950" algn="l" rtl="0">
              <a:spcBef>
                <a:spcPts val="0"/>
              </a:spcBef>
              <a:spcAft>
                <a:spcPts val="0"/>
              </a:spcAft>
              <a:buClr>
                <a:schemeClr val="dk1"/>
              </a:buClr>
              <a:buSzPts val="2100"/>
              <a:buChar char="○"/>
            </a:pPr>
            <a:r>
              <a:rPr lang="en-US" sz="2100">
                <a:solidFill>
                  <a:schemeClr val="dk1"/>
                </a:solidFill>
              </a:rPr>
              <a:t>Article 1 as AMENDED passed</a:t>
            </a:r>
            <a:endParaRPr sz="2100">
              <a:solidFill>
                <a:schemeClr val="dk1"/>
              </a:solidFill>
            </a:endParaRPr>
          </a:p>
          <a:p>
            <a:pPr marL="914400" lvl="1" indent="-361950" algn="l" rtl="0">
              <a:spcBef>
                <a:spcPts val="0"/>
              </a:spcBef>
              <a:spcAft>
                <a:spcPts val="0"/>
              </a:spcAft>
              <a:buClr>
                <a:schemeClr val="dk1"/>
              </a:buClr>
              <a:buSzPts val="2100"/>
              <a:buChar char="○"/>
            </a:pPr>
            <a:r>
              <a:rPr lang="en-US" sz="2100">
                <a:solidFill>
                  <a:schemeClr val="dk1"/>
                </a:solidFill>
              </a:rPr>
              <a:t>104/yes 26/no 2/abstain</a:t>
            </a:r>
            <a:endParaRPr sz="2100">
              <a:solidFill>
                <a:schemeClr val="dk1"/>
              </a:solidFill>
            </a:endParaRPr>
          </a:p>
          <a:p>
            <a:pPr marL="69850" lvl="0" indent="387350" algn="l" rtl="0">
              <a:spcBef>
                <a:spcPts val="0"/>
              </a:spcBef>
              <a:spcAft>
                <a:spcPts val="0"/>
              </a:spcAft>
              <a:buClr>
                <a:schemeClr val="dk1"/>
              </a:buClr>
              <a:buFont typeface="Arial"/>
              <a:buNone/>
            </a:pPr>
            <a:endParaRPr sz="2100">
              <a:solidFill>
                <a:schemeClr val="dk1"/>
              </a:solidFill>
            </a:endParaRPr>
          </a:p>
          <a:p>
            <a:pPr marL="457200" lvl="0" indent="-361950" algn="l" rtl="0">
              <a:spcBef>
                <a:spcPts val="0"/>
              </a:spcBef>
              <a:spcAft>
                <a:spcPts val="0"/>
              </a:spcAft>
              <a:buClr>
                <a:schemeClr val="dk1"/>
              </a:buClr>
              <a:buSzPts val="2100"/>
              <a:buChar char="●"/>
            </a:pPr>
            <a:r>
              <a:rPr lang="en-US" sz="2100">
                <a:solidFill>
                  <a:schemeClr val="dk1"/>
                </a:solidFill>
              </a:rPr>
              <a:t>Election Results  February 1, 2022</a:t>
            </a:r>
            <a:endParaRPr sz="2100">
              <a:solidFill>
                <a:schemeClr val="dk1"/>
              </a:solidFill>
            </a:endParaRPr>
          </a:p>
          <a:p>
            <a:pPr marL="457200" lvl="0" indent="0" algn="l" rtl="0">
              <a:spcBef>
                <a:spcPts val="0"/>
              </a:spcBef>
              <a:spcAft>
                <a:spcPts val="0"/>
              </a:spcAft>
              <a:buNone/>
            </a:pPr>
            <a:r>
              <a:rPr lang="en-US" sz="2100">
                <a:solidFill>
                  <a:schemeClr val="dk1"/>
                </a:solidFill>
              </a:rPr>
              <a:t>1311/yes  594/no    </a:t>
            </a:r>
            <a:r>
              <a:rPr lang="en-US" sz="2100" b="1">
                <a:solidFill>
                  <a:schemeClr val="dk1"/>
                </a:solidFill>
              </a:rPr>
              <a:t>8.9%</a:t>
            </a:r>
            <a:r>
              <a:rPr lang="en-US" sz="2100">
                <a:solidFill>
                  <a:schemeClr val="dk1"/>
                </a:solidFill>
              </a:rPr>
              <a:t> Voter Turnout</a:t>
            </a:r>
            <a:endParaRPr sz="2100">
              <a:solidFill>
                <a:schemeClr val="dk1"/>
              </a:solidFill>
            </a:endParaRPr>
          </a:p>
          <a:p>
            <a:pPr marL="0" lvl="0" indent="0" algn="l" rtl="0">
              <a:spcBef>
                <a:spcPts val="0"/>
              </a:spcBef>
              <a:spcAft>
                <a:spcPts val="0"/>
              </a:spcAft>
              <a:buNone/>
            </a:pPr>
            <a:endParaRPr sz="2100">
              <a:solidFill>
                <a:schemeClr val="dk1"/>
              </a:solidFill>
            </a:endParaRPr>
          </a:p>
          <a:p>
            <a:pPr marL="457200" lvl="0" indent="-361950" algn="l" rtl="0">
              <a:spcBef>
                <a:spcPts val="0"/>
              </a:spcBef>
              <a:spcAft>
                <a:spcPts val="0"/>
              </a:spcAft>
              <a:buClr>
                <a:schemeClr val="dk1"/>
              </a:buClr>
              <a:buSzPts val="2100"/>
              <a:buChar char="●"/>
            </a:pPr>
            <a:r>
              <a:rPr lang="en-US" sz="2100">
                <a:solidFill>
                  <a:schemeClr val="dk1"/>
                </a:solidFill>
              </a:rPr>
              <a:t>Past Local Election Results for Voter Turnout comparison </a:t>
            </a:r>
            <a:endParaRPr sz="2100">
              <a:solidFill>
                <a:schemeClr val="dk1"/>
              </a:solidFill>
            </a:endParaRPr>
          </a:p>
          <a:p>
            <a:pPr marL="457200" lvl="0" indent="0" algn="l" rtl="0">
              <a:spcBef>
                <a:spcPts val="0"/>
              </a:spcBef>
              <a:spcAft>
                <a:spcPts val="0"/>
              </a:spcAft>
              <a:buNone/>
            </a:pPr>
            <a:endParaRPr sz="400">
              <a:solidFill>
                <a:schemeClr val="dk1"/>
              </a:solidFill>
            </a:endParaRPr>
          </a:p>
          <a:p>
            <a:pPr marL="914400" lvl="1" indent="-361950" algn="l" rtl="0">
              <a:spcBef>
                <a:spcPts val="0"/>
              </a:spcBef>
              <a:spcAft>
                <a:spcPts val="0"/>
              </a:spcAft>
              <a:buClr>
                <a:schemeClr val="dk1"/>
              </a:buClr>
              <a:buSzPts val="2100"/>
              <a:buChar char="○"/>
            </a:pPr>
            <a:r>
              <a:rPr lang="en-US" sz="2100">
                <a:solidFill>
                  <a:schemeClr val="dk1"/>
                </a:solidFill>
              </a:rPr>
              <a:t>April 5, 2022 Local Election </a:t>
            </a:r>
            <a:r>
              <a:rPr lang="en-US" sz="2100" b="1">
                <a:solidFill>
                  <a:schemeClr val="dk1"/>
                </a:solidFill>
              </a:rPr>
              <a:t>3.4%</a:t>
            </a:r>
            <a:r>
              <a:rPr lang="en-US" sz="2100">
                <a:solidFill>
                  <a:schemeClr val="dk1"/>
                </a:solidFill>
              </a:rPr>
              <a:t> Voter Turnout</a:t>
            </a:r>
            <a:endParaRPr sz="2100">
              <a:solidFill>
                <a:schemeClr val="dk1"/>
              </a:solidFill>
            </a:endParaRPr>
          </a:p>
          <a:p>
            <a:pPr marL="914400" lvl="1" indent="-361950" algn="l" rtl="0">
              <a:spcBef>
                <a:spcPts val="0"/>
              </a:spcBef>
              <a:spcAft>
                <a:spcPts val="0"/>
              </a:spcAft>
              <a:buClr>
                <a:schemeClr val="dk1"/>
              </a:buClr>
              <a:buSzPts val="2100"/>
              <a:buChar char="○"/>
            </a:pPr>
            <a:r>
              <a:rPr lang="en-US" sz="2100">
                <a:solidFill>
                  <a:schemeClr val="dk1"/>
                </a:solidFill>
              </a:rPr>
              <a:t>June 22, 2021 Special Election  </a:t>
            </a:r>
            <a:r>
              <a:rPr lang="en-US" sz="2100" b="1">
                <a:solidFill>
                  <a:schemeClr val="dk1"/>
                </a:solidFill>
              </a:rPr>
              <a:t> 5.8%</a:t>
            </a:r>
            <a:r>
              <a:rPr lang="en-US" sz="2100">
                <a:solidFill>
                  <a:schemeClr val="dk1"/>
                </a:solidFill>
              </a:rPr>
              <a:t> Voter Turnout</a:t>
            </a:r>
            <a:endParaRPr sz="2100">
              <a:solidFill>
                <a:schemeClr val="dk1"/>
              </a:solidFill>
            </a:endParaRPr>
          </a:p>
          <a:p>
            <a:pPr marL="914400" lvl="1" indent="-361950" algn="l" rtl="0">
              <a:spcBef>
                <a:spcPts val="0"/>
              </a:spcBef>
              <a:spcAft>
                <a:spcPts val="0"/>
              </a:spcAft>
              <a:buClr>
                <a:schemeClr val="dk1"/>
              </a:buClr>
              <a:buSzPts val="2100"/>
              <a:buChar char="○"/>
            </a:pPr>
            <a:r>
              <a:rPr lang="en-US" sz="2100">
                <a:solidFill>
                  <a:schemeClr val="dk1"/>
                </a:solidFill>
              </a:rPr>
              <a:t>April 6, 2021 Local Election  </a:t>
            </a:r>
            <a:r>
              <a:rPr lang="en-US" sz="2100" b="1">
                <a:solidFill>
                  <a:schemeClr val="dk1"/>
                </a:solidFill>
              </a:rPr>
              <a:t>7.5%</a:t>
            </a:r>
            <a:r>
              <a:rPr lang="en-US" sz="2100">
                <a:solidFill>
                  <a:schemeClr val="dk1"/>
                </a:solidFill>
              </a:rPr>
              <a:t> Voter Turnout</a:t>
            </a:r>
            <a:endParaRPr sz="2100">
              <a:solidFill>
                <a:schemeClr val="dk1"/>
              </a:solidFill>
            </a:endParaRPr>
          </a:p>
          <a:p>
            <a:pPr marL="457200" lvl="0" indent="0" algn="l" rtl="0">
              <a:spcBef>
                <a:spcPts val="0"/>
              </a:spcBef>
              <a:spcAft>
                <a:spcPts val="0"/>
              </a:spcAft>
              <a:buNone/>
            </a:pPr>
            <a:endParaRPr sz="21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201f9cfb0eb_8_4"/>
          <p:cNvSpPr/>
          <p:nvPr/>
        </p:nvSpPr>
        <p:spPr>
          <a:xfrm>
            <a:off x="0" y="-1"/>
            <a:ext cx="12192000" cy="956400"/>
          </a:xfrm>
          <a:prstGeom prst="rect">
            <a:avLst/>
          </a:prstGeom>
          <a:solidFill>
            <a:srgbClr val="BB2424"/>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9" name="Google Shape;379;g201f9cfb0eb_8_4"/>
          <p:cNvSpPr txBox="1"/>
          <p:nvPr/>
        </p:nvSpPr>
        <p:spPr>
          <a:xfrm>
            <a:off x="752200" y="323110"/>
            <a:ext cx="10392000" cy="431100"/>
          </a:xfrm>
          <a:prstGeom prst="rect">
            <a:avLst/>
          </a:prstGeom>
          <a:noFill/>
          <a:ln>
            <a:noFill/>
          </a:ln>
        </p:spPr>
        <p:txBody>
          <a:bodyPr spcFirstLastPara="1" wrap="square" lIns="274300" tIns="0" rIns="274300" bIns="0" anchor="ctr"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a:solidFill>
                  <a:schemeClr val="lt1"/>
                </a:solidFill>
                <a:latin typeface="Montserrat SemiBold"/>
                <a:ea typeface="Montserrat SemiBold"/>
                <a:cs typeface="Montserrat SemiBold"/>
                <a:sym typeface="Montserrat SemiBold"/>
              </a:rPr>
              <a:t>Questions and Answers</a:t>
            </a:r>
            <a:endParaRPr sz="2800" b="0" i="0" u="none" strike="noStrike" cap="none">
              <a:solidFill>
                <a:schemeClr val="lt1"/>
              </a:solidFill>
              <a:latin typeface="Montserrat SemiBold"/>
              <a:ea typeface="Montserrat SemiBold"/>
              <a:cs typeface="Montserrat SemiBold"/>
              <a:sym typeface="Montserrat SemiBold"/>
            </a:endParaRPr>
          </a:p>
        </p:txBody>
      </p:sp>
      <p:sp>
        <p:nvSpPr>
          <p:cNvPr id="380" name="Google Shape;380;g201f9cfb0eb_8_4"/>
          <p:cNvSpPr/>
          <p:nvPr/>
        </p:nvSpPr>
        <p:spPr>
          <a:xfrm>
            <a:off x="4971394" y="4456386"/>
            <a:ext cx="40254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p:txBody>
      </p:sp>
      <p:sp>
        <p:nvSpPr>
          <p:cNvPr id="381" name="Google Shape;381;g201f9cfb0eb_8_4"/>
          <p:cNvSpPr txBox="1"/>
          <p:nvPr/>
        </p:nvSpPr>
        <p:spPr>
          <a:xfrm>
            <a:off x="3344700" y="1299150"/>
            <a:ext cx="564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g201f9cfb0eb_8_4"/>
          <p:cNvSpPr txBox="1"/>
          <p:nvPr/>
        </p:nvSpPr>
        <p:spPr>
          <a:xfrm>
            <a:off x="432400" y="1062350"/>
            <a:ext cx="10711800" cy="877200"/>
          </a:xfrm>
          <a:prstGeom prst="rect">
            <a:avLst/>
          </a:prstGeom>
          <a:noFill/>
          <a:ln>
            <a:noFill/>
          </a:ln>
        </p:spPr>
        <p:txBody>
          <a:bodyPr spcFirstLastPara="1" wrap="square" lIns="91425" tIns="91425" rIns="91425" bIns="91425" anchor="t" anchorCtr="0">
            <a:spAutoFit/>
          </a:bodyPr>
          <a:lstStyle/>
          <a:p>
            <a:pPr marL="914400" lvl="1" indent="-361950" algn="l" rtl="0">
              <a:spcBef>
                <a:spcPts val="0"/>
              </a:spcBef>
              <a:spcAft>
                <a:spcPts val="0"/>
              </a:spcAft>
              <a:buClr>
                <a:schemeClr val="dk1"/>
              </a:buClr>
              <a:buSzPts val="2100"/>
              <a:buChar char="○"/>
            </a:pPr>
            <a:r>
              <a:rPr lang="en-US" sz="2400"/>
              <a:t>Town Manager Facilitates Questions and Answers</a:t>
            </a:r>
            <a:endParaRPr sz="2100">
              <a:solidFill>
                <a:schemeClr val="dk1"/>
              </a:solidFill>
            </a:endParaRPr>
          </a:p>
          <a:p>
            <a:pPr marL="457200" lvl="0" indent="0" algn="l" rtl="0">
              <a:spcBef>
                <a:spcPts val="0"/>
              </a:spcBef>
              <a:spcAft>
                <a:spcPts val="0"/>
              </a:spcAft>
              <a:buNone/>
            </a:pPr>
            <a:endParaRPr sz="21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g21c644b7275_0_7"/>
          <p:cNvSpPr txBox="1"/>
          <p:nvPr/>
        </p:nvSpPr>
        <p:spPr>
          <a:xfrm>
            <a:off x="-152625" y="52800"/>
            <a:ext cx="12192000" cy="1477500"/>
          </a:xfrm>
          <a:prstGeom prst="rect">
            <a:avLst/>
          </a:prstGeom>
          <a:solidFill>
            <a:srgbClr val="BB2424"/>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4200"/>
              <a:buFont typeface="Century Gothic"/>
              <a:buNone/>
            </a:pPr>
            <a:r>
              <a:rPr lang="en-US" sz="4200" u="sng">
                <a:solidFill>
                  <a:schemeClr val="dk1"/>
                </a:solidFill>
                <a:latin typeface="Century Gothic"/>
                <a:ea typeface="Century Gothic"/>
                <a:cs typeface="Century Gothic"/>
                <a:sym typeface="Century Gothic"/>
              </a:rPr>
              <a:t>Stoughton Fire Station </a:t>
            </a:r>
            <a:endParaRPr sz="4200" u="sng">
              <a:solidFill>
                <a:schemeClr val="dk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4200"/>
              <a:buFont typeface="Century Gothic"/>
              <a:buNone/>
            </a:pPr>
            <a:r>
              <a:rPr lang="en-US" sz="4200" u="sng">
                <a:solidFill>
                  <a:schemeClr val="dk1"/>
                </a:solidFill>
                <a:latin typeface="Century Gothic"/>
                <a:ea typeface="Century Gothic"/>
                <a:cs typeface="Century Gothic"/>
                <a:sym typeface="Century Gothic"/>
              </a:rPr>
              <a:t>Feasibility Studies Through the Years</a:t>
            </a:r>
            <a:endParaRPr/>
          </a:p>
        </p:txBody>
      </p:sp>
      <p:sp>
        <p:nvSpPr>
          <p:cNvPr id="59" name="Google Shape;59;g21c644b7275_0_7"/>
          <p:cNvSpPr txBox="1"/>
          <p:nvPr/>
        </p:nvSpPr>
        <p:spPr>
          <a:xfrm>
            <a:off x="818675" y="1530300"/>
            <a:ext cx="9853800" cy="5838900"/>
          </a:xfrm>
          <a:prstGeom prst="rect">
            <a:avLst/>
          </a:prstGeom>
          <a:noFill/>
          <a:ln>
            <a:noFill/>
          </a:ln>
        </p:spPr>
        <p:txBody>
          <a:bodyPr spcFirstLastPara="1" wrap="square" lIns="91425" tIns="91425" rIns="91425" bIns="91425" anchor="t" anchorCtr="0">
            <a:spAutoFit/>
          </a:bodyPr>
          <a:lstStyle/>
          <a:p>
            <a:pPr marL="742950" lvl="1" indent="-275590" algn="l" rtl="0">
              <a:spcBef>
                <a:spcPts val="1000"/>
              </a:spcBef>
              <a:spcAft>
                <a:spcPts val="0"/>
              </a:spcAft>
              <a:buClr>
                <a:srgbClr val="F5A408"/>
              </a:buClr>
              <a:buSzPts val="1600"/>
              <a:buFont typeface="Noto Sans Symbols"/>
              <a:buChar char="►"/>
            </a:pPr>
            <a:r>
              <a:rPr lang="en-US" sz="1600">
                <a:solidFill>
                  <a:schemeClr val="dk1"/>
                </a:solidFill>
                <a:latin typeface="Century Gothic"/>
                <a:ea typeface="Century Gothic"/>
                <a:cs typeface="Century Gothic"/>
                <a:sym typeface="Century Gothic"/>
              </a:rPr>
              <a:t>1969- Select Board Meeting Statement regarding a new fire station</a:t>
            </a:r>
            <a:endParaRPr sz="1600">
              <a:solidFill>
                <a:schemeClr val="dk1"/>
              </a:solidFill>
              <a:latin typeface="Century Gothic"/>
              <a:ea typeface="Century Gothic"/>
              <a:cs typeface="Century Gothic"/>
              <a:sym typeface="Century Gothic"/>
            </a:endParaRPr>
          </a:p>
          <a:p>
            <a:pPr marL="1371600" lvl="2" indent="-330198" algn="l" rtl="0">
              <a:spcBef>
                <a:spcPts val="1000"/>
              </a:spcBef>
              <a:spcAft>
                <a:spcPts val="0"/>
              </a:spcAft>
              <a:buClr>
                <a:schemeClr val="dk1"/>
              </a:buClr>
              <a:buSzPts val="1600"/>
              <a:buFont typeface="Noto Sans Symbols"/>
              <a:buChar char="►"/>
            </a:pPr>
            <a:r>
              <a:rPr lang="en-US" sz="1600">
                <a:solidFill>
                  <a:schemeClr val="dk1"/>
                </a:solidFill>
                <a:latin typeface="Century Gothic"/>
                <a:ea typeface="Century Gothic"/>
                <a:cs typeface="Century Gothic"/>
                <a:sym typeface="Century Gothic"/>
              </a:rPr>
              <a:t>No Further Action Taken</a:t>
            </a:r>
            <a:endParaRPr sz="1600">
              <a:solidFill>
                <a:schemeClr val="dk1"/>
              </a:solidFill>
              <a:latin typeface="Century Gothic"/>
              <a:ea typeface="Century Gothic"/>
              <a:cs typeface="Century Gothic"/>
              <a:sym typeface="Century Gothic"/>
            </a:endParaRPr>
          </a:p>
          <a:p>
            <a:pPr marL="742950" lvl="1" indent="-275590" algn="l" rtl="0">
              <a:spcBef>
                <a:spcPts val="1000"/>
              </a:spcBef>
              <a:spcAft>
                <a:spcPts val="0"/>
              </a:spcAft>
              <a:buClr>
                <a:srgbClr val="F5A408"/>
              </a:buClr>
              <a:buSzPts val="1600"/>
              <a:buFont typeface="Noto Sans Symbols"/>
              <a:buChar char="►"/>
            </a:pPr>
            <a:r>
              <a:rPr lang="en-US" sz="1600">
                <a:solidFill>
                  <a:schemeClr val="dk1"/>
                </a:solidFill>
                <a:latin typeface="Century Gothic"/>
                <a:ea typeface="Century Gothic"/>
                <a:cs typeface="Century Gothic"/>
                <a:sym typeface="Century Gothic"/>
              </a:rPr>
              <a:t>1996- MMA Report</a:t>
            </a:r>
            <a:endParaRPr sz="1600">
              <a:solidFill>
                <a:schemeClr val="dk1"/>
              </a:solidFill>
              <a:latin typeface="Century Gothic"/>
              <a:ea typeface="Century Gothic"/>
              <a:cs typeface="Century Gothic"/>
              <a:sym typeface="Century Gothic"/>
            </a:endParaRPr>
          </a:p>
          <a:p>
            <a:pPr marL="1371600" lvl="2" indent="-330198" algn="l" rtl="0">
              <a:spcBef>
                <a:spcPts val="1000"/>
              </a:spcBef>
              <a:spcAft>
                <a:spcPts val="0"/>
              </a:spcAft>
              <a:buClr>
                <a:schemeClr val="dk1"/>
              </a:buClr>
              <a:buSzPts val="1600"/>
              <a:buFont typeface="Noto Sans Symbols"/>
              <a:buChar char="►"/>
            </a:pPr>
            <a:r>
              <a:rPr lang="en-US" sz="1600">
                <a:solidFill>
                  <a:schemeClr val="dk1"/>
                </a:solidFill>
                <a:latin typeface="Century Gothic"/>
                <a:ea typeface="Century Gothic"/>
                <a:cs typeface="Century Gothic"/>
                <a:sym typeface="Century Gothic"/>
              </a:rPr>
              <a:t>No  Further Action Taken</a:t>
            </a:r>
            <a:endParaRPr sz="1600">
              <a:solidFill>
                <a:schemeClr val="dk1"/>
              </a:solidFill>
              <a:latin typeface="Century Gothic"/>
              <a:ea typeface="Century Gothic"/>
              <a:cs typeface="Century Gothic"/>
              <a:sym typeface="Century Gothic"/>
            </a:endParaRPr>
          </a:p>
          <a:p>
            <a:pPr marL="742950" lvl="1" indent="-275590" algn="l" rtl="0">
              <a:spcBef>
                <a:spcPts val="1000"/>
              </a:spcBef>
              <a:spcAft>
                <a:spcPts val="0"/>
              </a:spcAft>
              <a:buClr>
                <a:srgbClr val="F5A408"/>
              </a:buClr>
              <a:buSzPts val="1600"/>
              <a:buFont typeface="Noto Sans Symbols"/>
              <a:buChar char="►"/>
            </a:pPr>
            <a:r>
              <a:rPr lang="en-US" sz="1600">
                <a:solidFill>
                  <a:schemeClr val="dk1"/>
                </a:solidFill>
                <a:latin typeface="Century Gothic"/>
                <a:ea typeface="Century Gothic"/>
                <a:cs typeface="Century Gothic"/>
                <a:sym typeface="Century Gothic"/>
              </a:rPr>
              <a:t>2007- Feasibility Study (Chief David Jardin Ret.)  </a:t>
            </a:r>
            <a:endParaRPr sz="1600">
              <a:solidFill>
                <a:schemeClr val="dk1"/>
              </a:solidFill>
              <a:latin typeface="Century Gothic"/>
              <a:ea typeface="Century Gothic"/>
              <a:cs typeface="Century Gothic"/>
              <a:sym typeface="Century Gothic"/>
            </a:endParaRPr>
          </a:p>
          <a:p>
            <a:pPr marL="1371600" lvl="2" indent="-330198" algn="l" rtl="0">
              <a:spcBef>
                <a:spcPts val="1000"/>
              </a:spcBef>
              <a:spcAft>
                <a:spcPts val="0"/>
              </a:spcAft>
              <a:buClr>
                <a:schemeClr val="dk1"/>
              </a:buClr>
              <a:buSzPts val="1600"/>
              <a:buFont typeface="Noto Sans Symbols"/>
              <a:buChar char="►"/>
            </a:pPr>
            <a:r>
              <a:rPr lang="en-US" sz="1600">
                <a:solidFill>
                  <a:schemeClr val="dk1"/>
                </a:solidFill>
                <a:latin typeface="Century Gothic"/>
                <a:ea typeface="Century Gothic"/>
                <a:cs typeface="Century Gothic"/>
                <a:sym typeface="Century Gothic"/>
              </a:rPr>
              <a:t>No Further Action Taken </a:t>
            </a:r>
            <a:endParaRPr sz="1600">
              <a:solidFill>
                <a:schemeClr val="lt1"/>
              </a:solidFill>
              <a:latin typeface="Century Gothic"/>
              <a:ea typeface="Century Gothic"/>
              <a:cs typeface="Century Gothic"/>
              <a:sym typeface="Century Gothic"/>
            </a:endParaRPr>
          </a:p>
          <a:p>
            <a:pPr marL="742950" lvl="1" indent="-275590" algn="l" rtl="0">
              <a:spcBef>
                <a:spcPts val="1000"/>
              </a:spcBef>
              <a:spcAft>
                <a:spcPts val="0"/>
              </a:spcAft>
              <a:buClr>
                <a:srgbClr val="F5A408"/>
              </a:buClr>
              <a:buSzPts val="1600"/>
              <a:buFont typeface="Noto Sans Symbols"/>
              <a:buChar char="►"/>
            </a:pPr>
            <a:r>
              <a:rPr lang="en-US" sz="1600">
                <a:solidFill>
                  <a:schemeClr val="dk1"/>
                </a:solidFill>
                <a:latin typeface="Century Gothic"/>
                <a:ea typeface="Century Gothic"/>
                <a:cs typeface="Century Gothic"/>
                <a:sym typeface="Century Gothic"/>
              </a:rPr>
              <a:t>2014- Feasibility Study (Chief Mark Dolloff Ret.)</a:t>
            </a:r>
            <a:endParaRPr sz="1600">
              <a:solidFill>
                <a:schemeClr val="dk1"/>
              </a:solidFill>
              <a:latin typeface="Century Gothic"/>
              <a:ea typeface="Century Gothic"/>
              <a:cs typeface="Century Gothic"/>
              <a:sym typeface="Century Gothic"/>
            </a:endParaRPr>
          </a:p>
          <a:p>
            <a:pPr marL="1371600" lvl="2" indent="-330198" algn="l" rtl="0">
              <a:spcBef>
                <a:spcPts val="1000"/>
              </a:spcBef>
              <a:spcAft>
                <a:spcPts val="0"/>
              </a:spcAft>
              <a:buClr>
                <a:schemeClr val="dk1"/>
              </a:buClr>
              <a:buSzPts val="1600"/>
              <a:buFont typeface="Noto Sans Symbols"/>
              <a:buChar char="►"/>
            </a:pPr>
            <a:r>
              <a:rPr lang="en-US" sz="1600">
                <a:solidFill>
                  <a:schemeClr val="dk1"/>
                </a:solidFill>
                <a:latin typeface="Century Gothic"/>
                <a:ea typeface="Century Gothic"/>
                <a:cs typeface="Century Gothic"/>
                <a:sym typeface="Century Gothic"/>
              </a:rPr>
              <a:t>No Further Action Taken</a:t>
            </a:r>
            <a:endParaRPr sz="1600">
              <a:solidFill>
                <a:schemeClr val="dk1"/>
              </a:solidFill>
              <a:latin typeface="Century Gothic"/>
              <a:ea typeface="Century Gothic"/>
              <a:cs typeface="Century Gothic"/>
              <a:sym typeface="Century Gothic"/>
            </a:endParaRPr>
          </a:p>
          <a:p>
            <a:pPr marL="742950" lvl="1" indent="-275590" algn="l" rtl="0">
              <a:spcBef>
                <a:spcPts val="1000"/>
              </a:spcBef>
              <a:spcAft>
                <a:spcPts val="0"/>
              </a:spcAft>
              <a:buClr>
                <a:srgbClr val="F5A408"/>
              </a:buClr>
              <a:buSzPts val="1600"/>
              <a:buFont typeface="Noto Sans Symbols"/>
              <a:buChar char="►"/>
            </a:pPr>
            <a:r>
              <a:rPr lang="en-US" sz="1600">
                <a:solidFill>
                  <a:schemeClr val="dk1"/>
                </a:solidFill>
                <a:latin typeface="Century Gothic"/>
                <a:ea typeface="Century Gothic"/>
                <a:cs typeface="Century Gothic"/>
                <a:sym typeface="Century Gothic"/>
              </a:rPr>
              <a:t>2018/Present- Feasibility Study (Chief Laracy Ret./ Chief Carroll)</a:t>
            </a:r>
            <a:endParaRPr sz="1600">
              <a:solidFill>
                <a:schemeClr val="dk1"/>
              </a:solidFill>
              <a:latin typeface="Century Gothic"/>
              <a:ea typeface="Century Gothic"/>
              <a:cs typeface="Century Gothic"/>
              <a:sym typeface="Century Gothic"/>
            </a:endParaRPr>
          </a:p>
          <a:p>
            <a:pPr marL="1371600" lvl="2" indent="-330198" algn="l" rtl="0">
              <a:spcBef>
                <a:spcPts val="1000"/>
              </a:spcBef>
              <a:spcAft>
                <a:spcPts val="0"/>
              </a:spcAft>
              <a:buClr>
                <a:schemeClr val="dk1"/>
              </a:buClr>
              <a:buSzPts val="1600"/>
              <a:buFont typeface="Noto Sans Symbols"/>
              <a:buChar char="►"/>
            </a:pPr>
            <a:r>
              <a:rPr lang="en-US" sz="1600">
                <a:solidFill>
                  <a:schemeClr val="dk1"/>
                </a:solidFill>
                <a:latin typeface="Century Gothic"/>
                <a:ea typeface="Century Gothic"/>
                <a:cs typeface="Century Gothic"/>
                <a:sym typeface="Century Gothic"/>
              </a:rPr>
              <a:t>Current 3 Station Model</a:t>
            </a:r>
            <a:endParaRPr sz="1600">
              <a:solidFill>
                <a:schemeClr val="dk1"/>
              </a:solidFill>
              <a:latin typeface="Century Gothic"/>
              <a:ea typeface="Century Gothic"/>
              <a:cs typeface="Century Gothic"/>
              <a:sym typeface="Century Gothic"/>
            </a:endParaRPr>
          </a:p>
          <a:p>
            <a:pPr marL="1828800" lvl="3" indent="-330198" algn="l" rtl="0">
              <a:spcBef>
                <a:spcPts val="1000"/>
              </a:spcBef>
              <a:spcAft>
                <a:spcPts val="0"/>
              </a:spcAft>
              <a:buClr>
                <a:schemeClr val="dk1"/>
              </a:buClr>
              <a:buSzPts val="1600"/>
              <a:buFont typeface="Noto Sans Symbols"/>
              <a:buChar char="►"/>
            </a:pPr>
            <a:r>
              <a:rPr lang="en-US" sz="1600">
                <a:solidFill>
                  <a:schemeClr val="dk1"/>
                </a:solidFill>
                <a:latin typeface="Century Gothic"/>
                <a:ea typeface="Century Gothic"/>
                <a:cs typeface="Century Gothic"/>
                <a:sym typeface="Century Gothic"/>
              </a:rPr>
              <a:t>30 Freeman St - Renovated to house Administration and Emergency Operations Center</a:t>
            </a:r>
            <a:endParaRPr sz="1600">
              <a:solidFill>
                <a:schemeClr val="dk1"/>
              </a:solidFill>
              <a:latin typeface="Century Gothic"/>
              <a:ea typeface="Century Gothic"/>
              <a:cs typeface="Century Gothic"/>
              <a:sym typeface="Century Gothic"/>
            </a:endParaRPr>
          </a:p>
          <a:p>
            <a:pPr marL="1828800" lvl="3" indent="-330198" algn="l" rtl="0">
              <a:spcBef>
                <a:spcPts val="1000"/>
              </a:spcBef>
              <a:spcAft>
                <a:spcPts val="0"/>
              </a:spcAft>
              <a:buClr>
                <a:schemeClr val="dk1"/>
              </a:buClr>
              <a:buSzPts val="1600"/>
              <a:buFont typeface="Noto Sans Symbols"/>
              <a:buChar char="►"/>
            </a:pPr>
            <a:r>
              <a:rPr lang="en-US" sz="1600">
                <a:solidFill>
                  <a:schemeClr val="dk1"/>
                </a:solidFill>
                <a:latin typeface="Century Gothic"/>
                <a:ea typeface="Century Gothic"/>
                <a:cs typeface="Century Gothic"/>
                <a:sym typeface="Century Gothic"/>
              </a:rPr>
              <a:t>400 Prospect St - New Modern Operations Only Facility</a:t>
            </a:r>
            <a:endParaRPr sz="1600">
              <a:solidFill>
                <a:schemeClr val="dk1"/>
              </a:solidFill>
              <a:latin typeface="Century Gothic"/>
              <a:ea typeface="Century Gothic"/>
              <a:cs typeface="Century Gothic"/>
              <a:sym typeface="Century Gothic"/>
            </a:endParaRPr>
          </a:p>
          <a:p>
            <a:pPr marL="1828800" lvl="3" indent="-330198" algn="l" rtl="0">
              <a:spcBef>
                <a:spcPts val="1000"/>
              </a:spcBef>
              <a:spcAft>
                <a:spcPts val="0"/>
              </a:spcAft>
              <a:buClr>
                <a:schemeClr val="dk1"/>
              </a:buClr>
              <a:buSzPts val="1600"/>
              <a:buFont typeface="Noto Sans Symbols"/>
              <a:buChar char="►"/>
            </a:pPr>
            <a:r>
              <a:rPr lang="en-US" sz="1600">
                <a:solidFill>
                  <a:schemeClr val="dk1"/>
                </a:solidFill>
                <a:latin typeface="Century Gothic"/>
                <a:ea typeface="Century Gothic"/>
                <a:cs typeface="Century Gothic"/>
                <a:sym typeface="Century Gothic"/>
              </a:rPr>
              <a:t>1550 Central St - Station 2 Renovation for Operational and Ambulance Space</a:t>
            </a:r>
            <a:endParaRPr sz="1600">
              <a:solidFill>
                <a:schemeClr val="dk1"/>
              </a:solidFill>
              <a:latin typeface="Century Gothic"/>
              <a:ea typeface="Century Gothic"/>
              <a:cs typeface="Century Gothic"/>
              <a:sym typeface="Century Gothic"/>
            </a:endParaRPr>
          </a:p>
          <a:p>
            <a:pPr marL="914400" lvl="0" indent="0" algn="l" rtl="0">
              <a:spcBef>
                <a:spcPts val="1000"/>
              </a:spcBef>
              <a:spcAft>
                <a:spcPts val="0"/>
              </a:spcAft>
              <a:buClr>
                <a:schemeClr val="dk1"/>
              </a:buClr>
              <a:buSzPts val="1100"/>
              <a:buFont typeface="Arial"/>
              <a:buNone/>
            </a:pPr>
            <a:endParaRPr sz="2100">
              <a:solidFill>
                <a:schemeClr val="dk1"/>
              </a:solidFill>
              <a:highlight>
                <a:srgbClr val="FFFF00"/>
              </a:highlight>
              <a:latin typeface="Century Gothic"/>
              <a:ea typeface="Century Gothic"/>
              <a:cs typeface="Century Gothic"/>
              <a:sym typeface="Century Gothic"/>
            </a:endParaRPr>
          </a:p>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g2094b7bb16c_2_13"/>
          <p:cNvSpPr txBox="1"/>
          <p:nvPr/>
        </p:nvSpPr>
        <p:spPr>
          <a:xfrm>
            <a:off x="-152625" y="52800"/>
            <a:ext cx="12192000" cy="1308300"/>
          </a:xfrm>
          <a:prstGeom prst="rect">
            <a:avLst/>
          </a:prstGeom>
          <a:solidFill>
            <a:srgbClr val="BB2424"/>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4200"/>
              <a:buFont typeface="Century Gothic"/>
              <a:buNone/>
            </a:pPr>
            <a:r>
              <a:rPr lang="en-US" sz="4200" u="sng">
                <a:solidFill>
                  <a:schemeClr val="dk1"/>
                </a:solidFill>
                <a:latin typeface="Century Gothic"/>
                <a:ea typeface="Century Gothic"/>
                <a:cs typeface="Century Gothic"/>
                <a:sym typeface="Century Gothic"/>
              </a:rPr>
              <a:t>Stoughton Fire Station 1</a:t>
            </a:r>
            <a:endParaRPr sz="4200" u="sng">
              <a:solidFill>
                <a:schemeClr val="dk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4200"/>
              <a:buFont typeface="Century Gothic"/>
              <a:buNone/>
            </a:pPr>
            <a:endParaRPr sz="1700" b="1" u="sng">
              <a:solidFill>
                <a:schemeClr val="dk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4200"/>
              <a:buFont typeface="Century Gothic"/>
              <a:buNone/>
            </a:pPr>
            <a:endParaRPr/>
          </a:p>
        </p:txBody>
      </p:sp>
      <p:sp>
        <p:nvSpPr>
          <p:cNvPr id="66" name="Google Shape;66;g2094b7bb16c_2_13"/>
          <p:cNvSpPr txBox="1"/>
          <p:nvPr/>
        </p:nvSpPr>
        <p:spPr>
          <a:xfrm>
            <a:off x="818675" y="1530300"/>
            <a:ext cx="5206500" cy="3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chemeClr val="dk1"/>
                </a:solidFill>
                <a:latin typeface="Century Gothic"/>
                <a:ea typeface="Century Gothic"/>
                <a:cs typeface="Century Gothic"/>
                <a:sym typeface="Century Gothic"/>
              </a:rPr>
              <a:t>           </a:t>
            </a:r>
            <a:endParaRPr sz="16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600" b="1">
                <a:solidFill>
                  <a:schemeClr val="dk1"/>
                </a:solidFill>
                <a:latin typeface="Century Gothic"/>
                <a:ea typeface="Century Gothic"/>
                <a:cs typeface="Century Gothic"/>
                <a:sym typeface="Century Gothic"/>
              </a:rPr>
              <a:t>Why?</a:t>
            </a:r>
            <a:endParaRPr sz="1600" b="1">
              <a:solidFill>
                <a:schemeClr val="dk1"/>
              </a:solidFill>
              <a:latin typeface="Century Gothic"/>
              <a:ea typeface="Century Gothic"/>
              <a:cs typeface="Century Gothic"/>
              <a:sym typeface="Century Gothic"/>
            </a:endParaRPr>
          </a:p>
          <a:p>
            <a:pPr marL="457200" lvl="0" indent="-330200" algn="l" rtl="0">
              <a:spcBef>
                <a:spcPts val="0"/>
              </a:spcBef>
              <a:spcAft>
                <a:spcPts val="0"/>
              </a:spcAft>
              <a:buClr>
                <a:schemeClr val="dk1"/>
              </a:buClr>
              <a:buSzPts val="1600"/>
              <a:buFont typeface="Century Gothic"/>
              <a:buChar char="●"/>
            </a:pPr>
            <a:r>
              <a:rPr lang="en-US" sz="1600" b="1">
                <a:solidFill>
                  <a:schemeClr val="dk1"/>
                </a:solidFill>
                <a:latin typeface="Century Gothic"/>
                <a:ea typeface="Century Gothic"/>
                <a:cs typeface="Century Gothic"/>
                <a:sym typeface="Century Gothic"/>
              </a:rPr>
              <a:t>Designed and Built for 1926 apparatus</a:t>
            </a:r>
            <a:endParaRPr sz="1600" b="1">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600" b="1">
                <a:solidFill>
                  <a:schemeClr val="dk1"/>
                </a:solidFill>
                <a:latin typeface="Century Gothic"/>
                <a:ea typeface="Century Gothic"/>
                <a:cs typeface="Century Gothic"/>
                <a:sym typeface="Century Gothic"/>
              </a:rPr>
              <a:t>-</a:t>
            </a:r>
            <a:endParaRPr sz="1600" b="1">
              <a:solidFill>
                <a:schemeClr val="dk1"/>
              </a:solidFill>
              <a:latin typeface="Century Gothic"/>
              <a:ea typeface="Century Gothic"/>
              <a:cs typeface="Century Gothic"/>
              <a:sym typeface="Century Gothic"/>
            </a:endParaRPr>
          </a:p>
          <a:p>
            <a:pPr marL="457200" lvl="0" indent="-330200" algn="l" rtl="0">
              <a:spcBef>
                <a:spcPts val="0"/>
              </a:spcBef>
              <a:spcAft>
                <a:spcPts val="0"/>
              </a:spcAft>
              <a:buClr>
                <a:schemeClr val="dk1"/>
              </a:buClr>
              <a:buSzPts val="1600"/>
              <a:buFont typeface="Century Gothic"/>
              <a:buChar char="●"/>
            </a:pPr>
            <a:r>
              <a:rPr lang="en-US" sz="1600" b="1">
                <a:solidFill>
                  <a:schemeClr val="dk1"/>
                </a:solidFill>
                <a:latin typeface="Century Gothic"/>
                <a:ea typeface="Century Gothic"/>
                <a:cs typeface="Century Gothic"/>
                <a:sym typeface="Century Gothic"/>
              </a:rPr>
              <a:t>No facilities for female firefighters</a:t>
            </a:r>
            <a:endParaRPr sz="1600" b="1">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600" b="1">
              <a:solidFill>
                <a:schemeClr val="dk1"/>
              </a:solidFill>
              <a:latin typeface="Century Gothic"/>
              <a:ea typeface="Century Gothic"/>
              <a:cs typeface="Century Gothic"/>
              <a:sym typeface="Century Gothic"/>
            </a:endParaRPr>
          </a:p>
          <a:p>
            <a:pPr marL="457200" lvl="0" indent="-330200" algn="l" rtl="0">
              <a:spcBef>
                <a:spcPts val="0"/>
              </a:spcBef>
              <a:spcAft>
                <a:spcPts val="0"/>
              </a:spcAft>
              <a:buClr>
                <a:schemeClr val="dk1"/>
              </a:buClr>
              <a:buSzPts val="1600"/>
              <a:buFont typeface="Century Gothic"/>
              <a:buChar char="●"/>
            </a:pPr>
            <a:r>
              <a:rPr lang="en-US" sz="1600" b="1">
                <a:solidFill>
                  <a:schemeClr val="dk1"/>
                </a:solidFill>
                <a:latin typeface="Century Gothic"/>
                <a:ea typeface="Century Gothic"/>
                <a:cs typeface="Century Gothic"/>
                <a:sym typeface="Century Gothic"/>
              </a:rPr>
              <a:t>non-ADA Compliant</a:t>
            </a:r>
            <a:endParaRPr sz="1600" b="1">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600" b="1">
              <a:solidFill>
                <a:schemeClr val="dk1"/>
              </a:solidFill>
              <a:latin typeface="Century Gothic"/>
              <a:ea typeface="Century Gothic"/>
              <a:cs typeface="Century Gothic"/>
              <a:sym typeface="Century Gothic"/>
            </a:endParaRPr>
          </a:p>
          <a:p>
            <a:pPr marL="457200" lvl="0" indent="-330200" algn="l" rtl="0">
              <a:spcBef>
                <a:spcPts val="0"/>
              </a:spcBef>
              <a:spcAft>
                <a:spcPts val="0"/>
              </a:spcAft>
              <a:buClr>
                <a:schemeClr val="dk1"/>
              </a:buClr>
              <a:buSzPts val="1600"/>
              <a:buFont typeface="Century Gothic"/>
              <a:buChar char="●"/>
            </a:pPr>
            <a:r>
              <a:rPr lang="en-US" sz="1600" b="1">
                <a:solidFill>
                  <a:schemeClr val="dk1"/>
                </a:solidFill>
                <a:latin typeface="Century Gothic"/>
                <a:ea typeface="Century Gothic"/>
                <a:cs typeface="Century Gothic"/>
                <a:sym typeface="Century Gothic"/>
              </a:rPr>
              <a:t>Response delayed at times while trying to go</a:t>
            </a:r>
            <a:endParaRPr sz="1600" b="1">
              <a:solidFill>
                <a:schemeClr val="dk1"/>
              </a:solidFill>
              <a:latin typeface="Century Gothic"/>
              <a:ea typeface="Century Gothic"/>
              <a:cs typeface="Century Gothic"/>
              <a:sym typeface="Century Gothic"/>
            </a:endParaRPr>
          </a:p>
          <a:p>
            <a:pPr marL="457200" lvl="0" indent="457200" algn="l" rtl="0">
              <a:spcBef>
                <a:spcPts val="0"/>
              </a:spcBef>
              <a:spcAft>
                <a:spcPts val="0"/>
              </a:spcAft>
              <a:buNone/>
            </a:pPr>
            <a:r>
              <a:rPr lang="en-US" sz="1600" b="1">
                <a:solidFill>
                  <a:schemeClr val="dk1"/>
                </a:solidFill>
                <a:latin typeface="Century Gothic"/>
                <a:ea typeface="Century Gothic"/>
                <a:cs typeface="Century Gothic"/>
                <a:sym typeface="Century Gothic"/>
              </a:rPr>
              <a:t> through Center</a:t>
            </a:r>
            <a:endParaRPr sz="1600" b="1">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600" b="1">
                <a:solidFill>
                  <a:schemeClr val="dk1"/>
                </a:solidFill>
                <a:latin typeface="Century Gothic"/>
                <a:ea typeface="Century Gothic"/>
                <a:cs typeface="Century Gothic"/>
                <a:sym typeface="Century Gothic"/>
              </a:rPr>
              <a:t> </a:t>
            </a:r>
            <a:endParaRPr sz="1600" b="1">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600" b="1">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1600" b="1">
                <a:solidFill>
                  <a:schemeClr val="dk1"/>
                </a:solidFill>
                <a:latin typeface="Century Gothic"/>
                <a:ea typeface="Century Gothic"/>
                <a:cs typeface="Century Gothic"/>
                <a:sym typeface="Century Gothic"/>
              </a:rPr>
              <a:t>            </a:t>
            </a:r>
            <a:r>
              <a:rPr lang="en-US" sz="1600" u="sng">
                <a:solidFill>
                  <a:schemeClr val="hlink"/>
                </a:solidFill>
                <a:latin typeface="Century Gothic"/>
                <a:ea typeface="Century Gothic"/>
                <a:cs typeface="Century Gothic"/>
                <a:sym typeface="Century Gothic"/>
                <a:hlinkClick r:id="rId3"/>
              </a:rPr>
              <a:t>https://youtu.be/1RpXG3w-iLU</a:t>
            </a:r>
            <a:endParaRPr sz="1600" b="1">
              <a:solidFill>
                <a:schemeClr val="dk1"/>
              </a:solidFill>
              <a:latin typeface="Century Gothic"/>
              <a:ea typeface="Century Gothic"/>
              <a:cs typeface="Century Gothic"/>
              <a:sym typeface="Century Gothic"/>
            </a:endParaRPr>
          </a:p>
          <a:p>
            <a:pPr marL="457200" lvl="0" indent="0" algn="l" rtl="0">
              <a:spcBef>
                <a:spcPts val="0"/>
              </a:spcBef>
              <a:spcAft>
                <a:spcPts val="0"/>
              </a:spcAft>
              <a:buNone/>
            </a:pPr>
            <a:r>
              <a:rPr lang="en-US" sz="1600">
                <a:solidFill>
                  <a:schemeClr val="dk1"/>
                </a:solidFill>
                <a:latin typeface="Century Gothic"/>
                <a:ea typeface="Century Gothic"/>
                <a:cs typeface="Century Gothic"/>
                <a:sym typeface="Century Gothic"/>
              </a:rPr>
              <a:t> </a:t>
            </a:r>
            <a:endParaRPr sz="1600">
              <a:solidFill>
                <a:schemeClr val="dk1"/>
              </a:solidFill>
              <a:latin typeface="Century Gothic"/>
              <a:ea typeface="Century Gothic"/>
              <a:cs typeface="Century Gothic"/>
              <a:sym typeface="Century Gothic"/>
            </a:endParaRPr>
          </a:p>
        </p:txBody>
      </p:sp>
      <p:sp>
        <p:nvSpPr>
          <p:cNvPr id="67" name="Google Shape;67;g2094b7bb16c_2_13"/>
          <p:cNvSpPr txBox="1"/>
          <p:nvPr/>
        </p:nvSpPr>
        <p:spPr>
          <a:xfrm>
            <a:off x="7892250" y="1645550"/>
            <a:ext cx="4206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68" name="Google Shape;68;g2094b7bb16c_2_13"/>
          <p:cNvSpPr txBox="1"/>
          <p:nvPr/>
        </p:nvSpPr>
        <p:spPr>
          <a:xfrm>
            <a:off x="7630875" y="1745125"/>
            <a:ext cx="4206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69" name="Google Shape;69;g2094b7bb16c_2_13"/>
          <p:cNvPicPr preferRelativeResize="0"/>
          <p:nvPr/>
        </p:nvPicPr>
        <p:blipFill rotWithShape="1">
          <a:blip r:embed="rId4">
            <a:alphaModFix/>
          </a:blip>
          <a:srcRect/>
          <a:stretch/>
        </p:blipFill>
        <p:spPr>
          <a:xfrm>
            <a:off x="6079453" y="1530300"/>
            <a:ext cx="5758325" cy="43132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7"/>
          <p:cNvSpPr/>
          <p:nvPr/>
        </p:nvSpPr>
        <p:spPr>
          <a:xfrm>
            <a:off x="0" y="-1"/>
            <a:ext cx="12192000" cy="956400"/>
          </a:xfrm>
          <a:prstGeom prst="rect">
            <a:avLst/>
          </a:prstGeom>
          <a:solidFill>
            <a:srgbClr val="BB2424"/>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 name="Google Shape;75;p7"/>
          <p:cNvSpPr txBox="1"/>
          <p:nvPr/>
        </p:nvSpPr>
        <p:spPr>
          <a:xfrm>
            <a:off x="548107" y="308355"/>
            <a:ext cx="10392000" cy="861774"/>
          </a:xfrm>
          <a:prstGeom prst="rect">
            <a:avLst/>
          </a:prstGeom>
          <a:noFill/>
          <a:ln>
            <a:noFill/>
          </a:ln>
        </p:spPr>
        <p:txBody>
          <a:bodyPr spcFirstLastPara="1" wrap="square" lIns="274300" tIns="0" rIns="274300" bIns="0" anchor="ctr"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a:solidFill>
                  <a:schemeClr val="lt1"/>
                </a:solidFill>
                <a:latin typeface="Montserrat SemiBold"/>
                <a:ea typeface="Montserrat SemiBold"/>
                <a:cs typeface="Montserrat SemiBold"/>
                <a:sym typeface="Montserrat SemiBold"/>
              </a:rPr>
              <a:t>Legal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Montserrat SemiBold"/>
              <a:ea typeface="Montserrat SemiBold"/>
              <a:cs typeface="Montserrat SemiBold"/>
              <a:sym typeface="Montserrat SemiBold"/>
            </a:endParaRPr>
          </a:p>
        </p:txBody>
      </p:sp>
      <p:sp>
        <p:nvSpPr>
          <p:cNvPr id="76" name="Google Shape;76;p7"/>
          <p:cNvSpPr/>
          <p:nvPr/>
        </p:nvSpPr>
        <p:spPr>
          <a:xfrm>
            <a:off x="4971394" y="4456386"/>
            <a:ext cx="40254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p:txBody>
      </p:sp>
      <p:sp>
        <p:nvSpPr>
          <p:cNvPr id="77" name="Google Shape;77;p7"/>
          <p:cNvSpPr txBox="1"/>
          <p:nvPr/>
        </p:nvSpPr>
        <p:spPr>
          <a:xfrm>
            <a:off x="3344700" y="2275575"/>
            <a:ext cx="564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7"/>
          <p:cNvSpPr txBox="1"/>
          <p:nvPr/>
        </p:nvSpPr>
        <p:spPr>
          <a:xfrm>
            <a:off x="454500" y="1059024"/>
            <a:ext cx="11430000" cy="3478800"/>
          </a:xfrm>
          <a:prstGeom prst="rect">
            <a:avLst/>
          </a:prstGeom>
          <a:noFill/>
          <a:ln>
            <a:noFill/>
          </a:ln>
        </p:spPr>
        <p:txBody>
          <a:bodyPr spcFirstLastPara="1" wrap="square" lIns="91425" tIns="91425" rIns="91425" bIns="91425" anchor="t" anchorCtr="0">
            <a:spAutoFit/>
          </a:bodyPr>
          <a:lstStyle/>
          <a:p>
            <a:pPr marL="69850" marR="0" lvl="0" indent="0" algn="l" rtl="0">
              <a:lnSpc>
                <a:spcPct val="100000"/>
              </a:lnSpc>
              <a:spcBef>
                <a:spcPts val="0"/>
              </a:spcBef>
              <a:spcAft>
                <a:spcPts val="0"/>
              </a:spcAft>
              <a:buNone/>
            </a:pPr>
            <a:endParaRPr sz="2500" b="0" i="0" u="none" strike="noStrike" cap="none">
              <a:solidFill>
                <a:srgbClr val="000000"/>
              </a:solidFill>
              <a:latin typeface="Arial"/>
              <a:ea typeface="Arial"/>
              <a:cs typeface="Arial"/>
              <a:sym typeface="Arial"/>
            </a:endParaRPr>
          </a:p>
          <a:p>
            <a:pPr marL="69850" marR="0" lvl="0" indent="0" algn="l" rtl="0">
              <a:lnSpc>
                <a:spcPct val="100000"/>
              </a:lnSpc>
              <a:spcBef>
                <a:spcPts val="0"/>
              </a:spcBef>
              <a:spcAft>
                <a:spcPts val="0"/>
              </a:spcAft>
              <a:buNone/>
            </a:pPr>
            <a:endParaRPr sz="2500" b="0" i="0" u="none" strike="noStrike" cap="none">
              <a:solidFill>
                <a:srgbClr val="000000"/>
              </a:solidFill>
              <a:latin typeface="Arial"/>
              <a:ea typeface="Arial"/>
              <a:cs typeface="Arial"/>
              <a:sym typeface="Arial"/>
            </a:endParaRPr>
          </a:p>
          <a:p>
            <a:pPr marL="69850" marR="0" lvl="0" indent="0" algn="l" rtl="0">
              <a:lnSpc>
                <a:spcPct val="100000"/>
              </a:lnSpc>
              <a:spcBef>
                <a:spcPts val="0"/>
              </a:spcBef>
              <a:spcAft>
                <a:spcPts val="0"/>
              </a:spcAft>
              <a:buNone/>
            </a:pPr>
            <a:endParaRPr sz="2500"/>
          </a:p>
          <a:p>
            <a:pPr marL="457200" lvl="0" indent="-387350" algn="l" rtl="0">
              <a:spcBef>
                <a:spcPts val="0"/>
              </a:spcBef>
              <a:spcAft>
                <a:spcPts val="0"/>
              </a:spcAft>
              <a:buClr>
                <a:schemeClr val="dk1"/>
              </a:buClr>
              <a:buSzPts val="2500"/>
              <a:buChar char="●"/>
            </a:pPr>
            <a:r>
              <a:rPr lang="en-US" sz="2500">
                <a:solidFill>
                  <a:schemeClr val="dk1"/>
                </a:solidFill>
              </a:rPr>
              <a:t>Title</a:t>
            </a:r>
            <a:endParaRPr sz="2500">
              <a:solidFill>
                <a:schemeClr val="dk1"/>
              </a:solidFill>
            </a:endParaRPr>
          </a:p>
          <a:p>
            <a:pPr marL="457200" marR="0" lvl="0" indent="-387350" algn="l" rtl="0">
              <a:lnSpc>
                <a:spcPct val="100000"/>
              </a:lnSpc>
              <a:spcBef>
                <a:spcPts val="0"/>
              </a:spcBef>
              <a:spcAft>
                <a:spcPts val="0"/>
              </a:spcAft>
              <a:buClr>
                <a:srgbClr val="000000"/>
              </a:buClr>
              <a:buSzPts val="2500"/>
              <a:buFont typeface="Arial"/>
              <a:buChar char="●"/>
            </a:pPr>
            <a:r>
              <a:rPr lang="en-US" sz="2500" b="0" i="0" u="none" strike="noStrike" cap="none">
                <a:solidFill>
                  <a:srgbClr val="000000"/>
                </a:solidFill>
                <a:latin typeface="Arial"/>
                <a:ea typeface="Arial"/>
                <a:cs typeface="Arial"/>
                <a:sym typeface="Arial"/>
              </a:rPr>
              <a:t>Eminent Domain</a:t>
            </a:r>
            <a:endParaRPr sz="2500"/>
          </a:p>
          <a:p>
            <a:pPr marL="457200" marR="0" lvl="0" indent="-387350" algn="l" rtl="0">
              <a:lnSpc>
                <a:spcPct val="100000"/>
              </a:lnSpc>
              <a:spcBef>
                <a:spcPts val="0"/>
              </a:spcBef>
              <a:spcAft>
                <a:spcPts val="0"/>
              </a:spcAft>
              <a:buClr>
                <a:srgbClr val="000000"/>
              </a:buClr>
              <a:buSzPts val="2500"/>
              <a:buFont typeface="Arial"/>
              <a:buChar char="●"/>
            </a:pPr>
            <a:r>
              <a:rPr lang="en-US" sz="2500" b="0" i="0" u="none" strike="noStrike" cap="none">
                <a:solidFill>
                  <a:srgbClr val="000000"/>
                </a:solidFill>
                <a:latin typeface="Arial"/>
                <a:ea typeface="Arial"/>
                <a:cs typeface="Arial"/>
                <a:sym typeface="Arial"/>
              </a:rPr>
              <a:t>Access Easement</a:t>
            </a:r>
            <a:endParaRPr sz="2500" b="0" i="0" u="none" strike="noStrike" cap="none">
              <a:solidFill>
                <a:srgbClr val="000000"/>
              </a:solidFill>
              <a:latin typeface="Arial"/>
              <a:ea typeface="Arial"/>
              <a:cs typeface="Arial"/>
              <a:sym typeface="Arial"/>
            </a:endParaRPr>
          </a:p>
          <a:p>
            <a:pPr marL="457200" marR="0" lvl="0" indent="-387350" algn="l" rtl="0">
              <a:lnSpc>
                <a:spcPct val="100000"/>
              </a:lnSpc>
              <a:spcBef>
                <a:spcPts val="0"/>
              </a:spcBef>
              <a:spcAft>
                <a:spcPts val="0"/>
              </a:spcAft>
              <a:buSzPts val="2500"/>
              <a:buChar char="●"/>
            </a:pPr>
            <a:r>
              <a:rPr lang="en-US" sz="2500"/>
              <a:t>Working Group</a:t>
            </a:r>
            <a:endParaRPr sz="2500"/>
          </a:p>
          <a:p>
            <a:pPr marL="69850" marR="0" lvl="0" indent="0" algn="l" rtl="0">
              <a:lnSpc>
                <a:spcPct val="100000"/>
              </a:lnSpc>
              <a:spcBef>
                <a:spcPts val="0"/>
              </a:spcBef>
              <a:spcAft>
                <a:spcPts val="0"/>
              </a:spcAft>
              <a:buNone/>
            </a:pPr>
            <a:r>
              <a:rPr lang="en-US" sz="2500" b="0" i="0" u="none" strike="noStrike" cap="none">
                <a:solidFill>
                  <a:srgbClr val="000000"/>
                </a:solidFill>
                <a:latin typeface="Arial"/>
                <a:ea typeface="Arial"/>
                <a:cs typeface="Arial"/>
                <a:sym typeface="Arial"/>
              </a:rPr>
              <a:t>	</a:t>
            </a:r>
            <a:endParaRPr sz="2500" b="0" i="0" u="none" strike="noStrike" cap="none">
              <a:solidFill>
                <a:srgbClr val="000000"/>
              </a:solidFill>
              <a:latin typeface="Arial"/>
              <a:ea typeface="Arial"/>
              <a:cs typeface="Arial"/>
              <a:sym typeface="Arial"/>
            </a:endParaRPr>
          </a:p>
          <a:p>
            <a:pPr marL="6985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79" name="Google Shape;79;p7"/>
          <p:cNvPicPr preferRelativeResize="0"/>
          <p:nvPr/>
        </p:nvPicPr>
        <p:blipFill>
          <a:blip r:embed="rId3">
            <a:alphaModFix/>
          </a:blip>
          <a:stretch>
            <a:fillRect/>
          </a:stretch>
        </p:blipFill>
        <p:spPr>
          <a:xfrm>
            <a:off x="6542400" y="956400"/>
            <a:ext cx="5649603" cy="5901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6"/>
          <p:cNvSpPr/>
          <p:nvPr/>
        </p:nvSpPr>
        <p:spPr>
          <a:xfrm>
            <a:off x="0" y="-1"/>
            <a:ext cx="12192000" cy="956400"/>
          </a:xfrm>
          <a:prstGeom prst="rect">
            <a:avLst/>
          </a:prstGeom>
          <a:solidFill>
            <a:srgbClr val="BB2424"/>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 name="Google Shape;85;p6"/>
          <p:cNvSpPr txBox="1"/>
          <p:nvPr/>
        </p:nvSpPr>
        <p:spPr>
          <a:xfrm>
            <a:off x="548107" y="308355"/>
            <a:ext cx="10392000" cy="431100"/>
          </a:xfrm>
          <a:prstGeom prst="rect">
            <a:avLst/>
          </a:prstGeom>
          <a:noFill/>
          <a:ln>
            <a:noFill/>
          </a:ln>
        </p:spPr>
        <p:txBody>
          <a:bodyPr spcFirstLastPara="1" wrap="square" lIns="274300" tIns="0" rIns="274300" bIns="0" anchor="ctr"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Montserrat SemiBold"/>
                <a:ea typeface="Montserrat SemiBold"/>
                <a:cs typeface="Montserrat SemiBold"/>
                <a:sym typeface="Montserrat SemiBold"/>
              </a:rPr>
              <a:t>PROCUREMENT AND </a:t>
            </a:r>
            <a:r>
              <a:rPr lang="en-US" sz="2800">
                <a:solidFill>
                  <a:schemeClr val="lt1"/>
                </a:solidFill>
                <a:latin typeface="Montserrat SemiBold"/>
                <a:ea typeface="Montserrat SemiBold"/>
                <a:cs typeface="Montserrat SemiBold"/>
                <a:sym typeface="Montserrat SemiBold"/>
              </a:rPr>
              <a:t>RFP</a:t>
            </a:r>
            <a:endParaRPr sz="2800" b="0" i="0" u="none" strike="noStrike" cap="none">
              <a:solidFill>
                <a:schemeClr val="lt1"/>
              </a:solidFill>
              <a:latin typeface="Montserrat SemiBold"/>
              <a:ea typeface="Montserrat SemiBold"/>
              <a:cs typeface="Montserrat SemiBold"/>
              <a:sym typeface="Montserrat SemiBold"/>
            </a:endParaRPr>
          </a:p>
        </p:txBody>
      </p:sp>
      <p:sp>
        <p:nvSpPr>
          <p:cNvPr id="86" name="Google Shape;86;p6"/>
          <p:cNvSpPr/>
          <p:nvPr/>
        </p:nvSpPr>
        <p:spPr>
          <a:xfrm>
            <a:off x="4971394" y="4456386"/>
            <a:ext cx="40254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p:txBody>
      </p:sp>
      <p:sp>
        <p:nvSpPr>
          <p:cNvPr id="87" name="Google Shape;87;p6"/>
          <p:cNvSpPr txBox="1"/>
          <p:nvPr/>
        </p:nvSpPr>
        <p:spPr>
          <a:xfrm>
            <a:off x="3344700" y="2275575"/>
            <a:ext cx="564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6"/>
          <p:cNvSpPr txBox="1"/>
          <p:nvPr/>
        </p:nvSpPr>
        <p:spPr>
          <a:xfrm>
            <a:off x="134475" y="1238425"/>
            <a:ext cx="11750100" cy="355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100" b="1">
                <a:solidFill>
                  <a:schemeClr val="dk1"/>
                </a:solidFill>
              </a:rPr>
              <a:t>1</a:t>
            </a:r>
            <a:r>
              <a:rPr lang="en-US" sz="2100" b="1" baseline="30000">
                <a:solidFill>
                  <a:schemeClr val="dk1"/>
                </a:solidFill>
              </a:rPr>
              <a:t>st</a:t>
            </a:r>
            <a:r>
              <a:rPr lang="en-US" sz="2100" b="1">
                <a:solidFill>
                  <a:schemeClr val="dk1"/>
                </a:solidFill>
              </a:rPr>
              <a:t> RFP – Site Selection </a:t>
            </a:r>
            <a:r>
              <a:rPr lang="en-US" sz="2100">
                <a:solidFill>
                  <a:schemeClr val="dk1"/>
                </a:solidFill>
              </a:rPr>
              <a:t>– Response due date April 30</a:t>
            </a:r>
            <a:r>
              <a:rPr lang="en-US" sz="2100" baseline="30000">
                <a:solidFill>
                  <a:schemeClr val="dk1"/>
                </a:solidFill>
              </a:rPr>
              <a:t>th</a:t>
            </a:r>
            <a:r>
              <a:rPr lang="en-US" sz="2100">
                <a:solidFill>
                  <a:schemeClr val="dk1"/>
                </a:solidFill>
              </a:rPr>
              <a:t>, 2021 </a:t>
            </a:r>
            <a:endParaRPr sz="2100">
              <a:solidFill>
                <a:schemeClr val="dk1"/>
              </a:solidFill>
            </a:endParaRPr>
          </a:p>
          <a:p>
            <a:pPr marL="0" lvl="0" indent="0" algn="l" rtl="0">
              <a:lnSpc>
                <a:spcPct val="115000"/>
              </a:lnSpc>
              <a:spcBef>
                <a:spcPts val="0"/>
              </a:spcBef>
              <a:spcAft>
                <a:spcPts val="0"/>
              </a:spcAft>
              <a:buNone/>
            </a:pPr>
            <a:endParaRPr sz="2100">
              <a:solidFill>
                <a:schemeClr val="dk1"/>
              </a:solidFill>
            </a:endParaRPr>
          </a:p>
          <a:p>
            <a:pPr marL="457200" lvl="0" indent="-361950" algn="l" rtl="0">
              <a:lnSpc>
                <a:spcPct val="115000"/>
              </a:lnSpc>
              <a:spcBef>
                <a:spcPts val="0"/>
              </a:spcBef>
              <a:spcAft>
                <a:spcPts val="0"/>
              </a:spcAft>
              <a:buClr>
                <a:schemeClr val="dk1"/>
              </a:buClr>
              <a:buSzPts val="2100"/>
              <a:buChar char="●"/>
            </a:pPr>
            <a:r>
              <a:rPr lang="en-US" sz="2100">
                <a:solidFill>
                  <a:schemeClr val="dk1"/>
                </a:solidFill>
              </a:rPr>
              <a:t> 1 response – 850 Park Street $2,400,000.00 </a:t>
            </a:r>
            <a:endParaRPr sz="2100">
              <a:solidFill>
                <a:schemeClr val="dk1"/>
              </a:solidFill>
            </a:endParaRPr>
          </a:p>
          <a:p>
            <a:pPr marL="457200" lvl="0" indent="0" algn="l" rtl="0">
              <a:lnSpc>
                <a:spcPct val="115000"/>
              </a:lnSpc>
              <a:spcBef>
                <a:spcPts val="0"/>
              </a:spcBef>
              <a:spcAft>
                <a:spcPts val="0"/>
              </a:spcAft>
              <a:buNone/>
            </a:pPr>
            <a:r>
              <a:rPr lang="en-US" sz="2100">
                <a:solidFill>
                  <a:schemeClr val="dk1"/>
                </a:solidFill>
              </a:rPr>
              <a:t>  </a:t>
            </a:r>
            <a:endParaRPr sz="2100">
              <a:solidFill>
                <a:schemeClr val="dk1"/>
              </a:solidFill>
            </a:endParaRPr>
          </a:p>
          <a:p>
            <a:pPr marL="457200" lvl="0" indent="-361950" algn="l" rtl="0">
              <a:lnSpc>
                <a:spcPct val="115000"/>
              </a:lnSpc>
              <a:spcBef>
                <a:spcPts val="0"/>
              </a:spcBef>
              <a:spcAft>
                <a:spcPts val="0"/>
              </a:spcAft>
              <a:buClr>
                <a:schemeClr val="dk1"/>
              </a:buClr>
              <a:buSzPts val="2100"/>
              <a:buChar char="●"/>
            </a:pPr>
            <a:r>
              <a:rPr lang="en-US" sz="2100">
                <a:solidFill>
                  <a:schemeClr val="dk1"/>
                </a:solidFill>
              </a:rPr>
              <a:t> Assessed FY21 value $457,900.00 </a:t>
            </a:r>
            <a:endParaRPr sz="2100">
              <a:solidFill>
                <a:schemeClr val="dk1"/>
              </a:solidFill>
            </a:endParaRPr>
          </a:p>
          <a:p>
            <a:pPr marL="457200" lvl="0" indent="0" algn="l" rtl="0">
              <a:lnSpc>
                <a:spcPct val="115000"/>
              </a:lnSpc>
              <a:spcBef>
                <a:spcPts val="0"/>
              </a:spcBef>
              <a:spcAft>
                <a:spcPts val="0"/>
              </a:spcAft>
              <a:buNone/>
            </a:pPr>
            <a:endParaRPr sz="2100">
              <a:solidFill>
                <a:schemeClr val="dk1"/>
              </a:solidFill>
            </a:endParaRPr>
          </a:p>
          <a:p>
            <a:pPr marL="457200" lvl="0" indent="-361950" algn="l" rtl="0">
              <a:lnSpc>
                <a:spcPct val="115000"/>
              </a:lnSpc>
              <a:spcBef>
                <a:spcPts val="1200"/>
              </a:spcBef>
              <a:spcAft>
                <a:spcPts val="0"/>
              </a:spcAft>
              <a:buClr>
                <a:schemeClr val="dk1"/>
              </a:buClr>
              <a:buSzPts val="2100"/>
              <a:buChar char="●"/>
            </a:pPr>
            <a:r>
              <a:rPr lang="en-US" sz="2100">
                <a:solidFill>
                  <a:schemeClr val="dk1"/>
                </a:solidFill>
              </a:rPr>
              <a:t> Proposal was </a:t>
            </a:r>
            <a:r>
              <a:rPr lang="en-US" sz="2100" u="sng">
                <a:solidFill>
                  <a:schemeClr val="dk1"/>
                </a:solidFill>
              </a:rPr>
              <a:t>withdrawn by owner </a:t>
            </a:r>
            <a:r>
              <a:rPr lang="en-US" sz="2100">
                <a:solidFill>
                  <a:schemeClr val="dk1"/>
                </a:solidFill>
              </a:rPr>
              <a:t>June 5, 2021</a:t>
            </a:r>
            <a:endParaRPr sz="2100">
              <a:solidFill>
                <a:schemeClr val="dk1"/>
              </a:solidFill>
            </a:endParaRPr>
          </a:p>
          <a:p>
            <a:pPr marL="0" lvl="0" indent="0" algn="l" rtl="0">
              <a:lnSpc>
                <a:spcPct val="115000"/>
              </a:lnSpc>
              <a:spcBef>
                <a:spcPts val="1200"/>
              </a:spcBef>
              <a:spcAft>
                <a:spcPts val="1200"/>
              </a:spcAft>
              <a:buClr>
                <a:schemeClr val="dk1"/>
              </a:buClr>
              <a:buSzPts val="1100"/>
              <a:buFont typeface="Arial"/>
              <a:buNone/>
            </a:pPr>
            <a:endParaRPr sz="3000" b="1" i="1" u="sng"/>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g209693d559d_0_4"/>
          <p:cNvSpPr/>
          <p:nvPr/>
        </p:nvSpPr>
        <p:spPr>
          <a:xfrm>
            <a:off x="0" y="-1"/>
            <a:ext cx="12192000" cy="956400"/>
          </a:xfrm>
          <a:prstGeom prst="rect">
            <a:avLst/>
          </a:prstGeom>
          <a:solidFill>
            <a:srgbClr val="BB2424"/>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 name="Google Shape;94;g209693d559d_0_4"/>
          <p:cNvSpPr txBox="1"/>
          <p:nvPr/>
        </p:nvSpPr>
        <p:spPr>
          <a:xfrm>
            <a:off x="548107" y="308355"/>
            <a:ext cx="10392000" cy="431100"/>
          </a:xfrm>
          <a:prstGeom prst="rect">
            <a:avLst/>
          </a:prstGeom>
          <a:noFill/>
          <a:ln>
            <a:noFill/>
          </a:ln>
        </p:spPr>
        <p:txBody>
          <a:bodyPr spcFirstLastPara="1" wrap="square" lIns="274300" tIns="0" rIns="274300" bIns="0" anchor="ctr"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Montserrat SemiBold"/>
                <a:ea typeface="Montserrat SemiBold"/>
                <a:cs typeface="Montserrat SemiBold"/>
                <a:sym typeface="Montserrat SemiBold"/>
              </a:rPr>
              <a:t>PROCUREMENT AND </a:t>
            </a:r>
            <a:r>
              <a:rPr lang="en-US" sz="2800">
                <a:solidFill>
                  <a:schemeClr val="lt1"/>
                </a:solidFill>
                <a:latin typeface="Montserrat SemiBold"/>
                <a:ea typeface="Montserrat SemiBold"/>
                <a:cs typeface="Montserrat SemiBold"/>
                <a:sym typeface="Montserrat SemiBold"/>
              </a:rPr>
              <a:t>RFP</a:t>
            </a:r>
            <a:endParaRPr sz="2800" b="0" i="0" u="none" strike="noStrike" cap="none">
              <a:solidFill>
                <a:schemeClr val="lt1"/>
              </a:solidFill>
              <a:latin typeface="Montserrat SemiBold"/>
              <a:ea typeface="Montserrat SemiBold"/>
              <a:cs typeface="Montserrat SemiBold"/>
              <a:sym typeface="Montserrat SemiBold"/>
            </a:endParaRPr>
          </a:p>
        </p:txBody>
      </p:sp>
      <p:sp>
        <p:nvSpPr>
          <p:cNvPr id="95" name="Google Shape;95;g209693d559d_0_4"/>
          <p:cNvSpPr/>
          <p:nvPr/>
        </p:nvSpPr>
        <p:spPr>
          <a:xfrm>
            <a:off x="4971394" y="4456386"/>
            <a:ext cx="40254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p:txBody>
      </p:sp>
      <p:sp>
        <p:nvSpPr>
          <p:cNvPr id="96" name="Google Shape;96;g209693d559d_0_4"/>
          <p:cNvSpPr txBox="1"/>
          <p:nvPr/>
        </p:nvSpPr>
        <p:spPr>
          <a:xfrm>
            <a:off x="3344700" y="2275575"/>
            <a:ext cx="564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g209693d559d_0_4"/>
          <p:cNvSpPr txBox="1"/>
          <p:nvPr/>
        </p:nvSpPr>
        <p:spPr>
          <a:xfrm>
            <a:off x="0" y="874050"/>
            <a:ext cx="11750100" cy="5715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900">
              <a:solidFill>
                <a:schemeClr val="dk1"/>
              </a:solidFill>
            </a:endParaRPr>
          </a:p>
          <a:p>
            <a:pPr marL="0" lvl="0" indent="0" algn="l" rtl="0">
              <a:lnSpc>
                <a:spcPct val="115000"/>
              </a:lnSpc>
              <a:spcBef>
                <a:spcPts val="1200"/>
              </a:spcBef>
              <a:spcAft>
                <a:spcPts val="0"/>
              </a:spcAft>
              <a:buNone/>
            </a:pPr>
            <a:r>
              <a:rPr lang="en-US" sz="1900" b="1">
                <a:solidFill>
                  <a:schemeClr val="dk1"/>
                </a:solidFill>
              </a:rPr>
              <a:t>2</a:t>
            </a:r>
            <a:r>
              <a:rPr lang="en-US" sz="1900" b="1" baseline="30000">
                <a:solidFill>
                  <a:schemeClr val="dk1"/>
                </a:solidFill>
              </a:rPr>
              <a:t>nd</a:t>
            </a:r>
            <a:r>
              <a:rPr lang="en-US" sz="1900" b="1">
                <a:solidFill>
                  <a:schemeClr val="dk1"/>
                </a:solidFill>
              </a:rPr>
              <a:t> RFP – Site Selection</a:t>
            </a:r>
            <a:r>
              <a:rPr lang="en-US" sz="1900">
                <a:solidFill>
                  <a:schemeClr val="dk1"/>
                </a:solidFill>
              </a:rPr>
              <a:t> – Response due date July 30, 2021 </a:t>
            </a:r>
            <a:endParaRPr sz="1900">
              <a:solidFill>
                <a:schemeClr val="dk1"/>
              </a:solidFill>
            </a:endParaRPr>
          </a:p>
          <a:p>
            <a:pPr marL="0" lvl="0" indent="0" algn="l" rtl="0">
              <a:lnSpc>
                <a:spcPct val="115000"/>
              </a:lnSpc>
              <a:spcBef>
                <a:spcPts val="1200"/>
              </a:spcBef>
              <a:spcAft>
                <a:spcPts val="0"/>
              </a:spcAft>
              <a:buNone/>
            </a:pPr>
            <a:endParaRPr sz="19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sz="1900" b="1">
                <a:solidFill>
                  <a:schemeClr val="dk1"/>
                </a:solidFill>
              </a:rPr>
              <a:t>400 Prospect Street</a:t>
            </a:r>
            <a:endParaRPr sz="1900" b="1">
              <a:solidFill>
                <a:schemeClr val="dk1"/>
              </a:solidFill>
            </a:endParaRPr>
          </a:p>
          <a:p>
            <a:pPr marL="457200" lvl="0" indent="-349250" algn="l" rtl="0">
              <a:lnSpc>
                <a:spcPct val="115000"/>
              </a:lnSpc>
              <a:spcBef>
                <a:spcPts val="1200"/>
              </a:spcBef>
              <a:spcAft>
                <a:spcPts val="0"/>
              </a:spcAft>
              <a:buClr>
                <a:schemeClr val="dk1"/>
              </a:buClr>
              <a:buSzPts val="1900"/>
              <a:buChar char="●"/>
            </a:pPr>
            <a:r>
              <a:rPr lang="en-US" sz="1900">
                <a:solidFill>
                  <a:schemeClr val="dk1"/>
                </a:solidFill>
              </a:rPr>
              <a:t> $1,150,000.00 - Assessed FY22 value $829,800.00 </a:t>
            </a:r>
            <a:endParaRPr sz="1900">
              <a:solidFill>
                <a:schemeClr val="dk1"/>
              </a:solidFill>
            </a:endParaRPr>
          </a:p>
          <a:p>
            <a:pPr marL="457200" lvl="0" indent="0" algn="l" rtl="0">
              <a:lnSpc>
                <a:spcPct val="115000"/>
              </a:lnSpc>
              <a:spcBef>
                <a:spcPts val="1200"/>
              </a:spcBef>
              <a:spcAft>
                <a:spcPts val="0"/>
              </a:spcAft>
              <a:buNone/>
            </a:pPr>
            <a:endParaRPr sz="19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sz="1900" b="1">
                <a:solidFill>
                  <a:schemeClr val="dk1"/>
                </a:solidFill>
              </a:rPr>
              <a:t>850 Park Street </a:t>
            </a:r>
            <a:r>
              <a:rPr lang="en-US" sz="1900">
                <a:solidFill>
                  <a:schemeClr val="dk1"/>
                </a:solidFill>
              </a:rPr>
              <a:t> (2 options)</a:t>
            </a:r>
            <a:endParaRPr sz="1900">
              <a:solidFill>
                <a:schemeClr val="dk1"/>
              </a:solidFill>
            </a:endParaRPr>
          </a:p>
          <a:p>
            <a:pPr marL="457200" lvl="0" indent="-349250" algn="l" rtl="0">
              <a:lnSpc>
                <a:spcPct val="115000"/>
              </a:lnSpc>
              <a:spcBef>
                <a:spcPts val="1200"/>
              </a:spcBef>
              <a:spcAft>
                <a:spcPts val="0"/>
              </a:spcAft>
              <a:buClr>
                <a:schemeClr val="dk1"/>
              </a:buClr>
              <a:buSzPts val="1900"/>
              <a:buChar char="●"/>
            </a:pPr>
            <a:r>
              <a:rPr lang="en-US" sz="1900">
                <a:solidFill>
                  <a:schemeClr val="dk1"/>
                </a:solidFill>
              </a:rPr>
              <a:t>$1,900,000.00 - Assessed value FY22 $489,900.00  </a:t>
            </a:r>
            <a:endParaRPr sz="1900">
              <a:solidFill>
                <a:schemeClr val="dk1"/>
              </a:solidFill>
            </a:endParaRPr>
          </a:p>
          <a:p>
            <a:pPr marL="457200" lvl="0" indent="-349250" algn="l" rtl="0">
              <a:lnSpc>
                <a:spcPct val="115000"/>
              </a:lnSpc>
              <a:spcBef>
                <a:spcPts val="0"/>
              </a:spcBef>
              <a:spcAft>
                <a:spcPts val="0"/>
              </a:spcAft>
              <a:buClr>
                <a:schemeClr val="dk1"/>
              </a:buClr>
              <a:buSzPts val="1900"/>
              <a:buChar char="●"/>
            </a:pPr>
            <a:r>
              <a:rPr lang="en-US" sz="1900">
                <a:solidFill>
                  <a:schemeClr val="dk1"/>
                </a:solidFill>
              </a:rPr>
              <a:t>$1,400,000.00 - carved out piece of property - carved out property is not separately assessed</a:t>
            </a:r>
            <a:endParaRPr sz="1900">
              <a:solidFill>
                <a:schemeClr val="dk1"/>
              </a:solidFill>
            </a:endParaRPr>
          </a:p>
          <a:p>
            <a:pPr marL="0" lvl="0" indent="0" algn="l" rtl="0">
              <a:lnSpc>
                <a:spcPct val="115000"/>
              </a:lnSpc>
              <a:spcBef>
                <a:spcPts val="1200"/>
              </a:spcBef>
              <a:spcAft>
                <a:spcPts val="0"/>
              </a:spcAft>
              <a:buNone/>
            </a:pPr>
            <a:endParaRPr sz="1900">
              <a:solidFill>
                <a:schemeClr val="dk1"/>
              </a:solidFill>
            </a:endParaRPr>
          </a:p>
          <a:p>
            <a:pPr marL="0" lvl="0" indent="0" algn="l" rtl="0">
              <a:lnSpc>
                <a:spcPct val="115000"/>
              </a:lnSpc>
              <a:spcBef>
                <a:spcPts val="1200"/>
              </a:spcBef>
              <a:spcAft>
                <a:spcPts val="0"/>
              </a:spcAft>
              <a:buNone/>
            </a:pPr>
            <a:r>
              <a:rPr lang="en-US" sz="1900">
                <a:solidFill>
                  <a:schemeClr val="dk1"/>
                </a:solidFill>
              </a:rPr>
              <a:t> Recommendation to move forwarded with 400 Prospect Street - lowest price</a:t>
            </a:r>
            <a:endParaRPr sz="1900">
              <a:solidFill>
                <a:schemeClr val="dk1"/>
              </a:solidFill>
            </a:endParaRPr>
          </a:p>
          <a:p>
            <a:pPr marL="0" lvl="0" indent="0" algn="l" rtl="0">
              <a:lnSpc>
                <a:spcPct val="115000"/>
              </a:lnSpc>
              <a:spcBef>
                <a:spcPts val="1200"/>
              </a:spcBef>
              <a:spcAft>
                <a:spcPts val="1200"/>
              </a:spcAft>
              <a:buNone/>
            </a:pPr>
            <a:r>
              <a:rPr lang="en-US" sz="1900">
                <a:solidFill>
                  <a:schemeClr val="dk1"/>
                </a:solidFill>
              </a:rPr>
              <a:t> </a:t>
            </a:r>
            <a:endParaRPr sz="2800" b="1" i="1" u="sng"/>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0"/>
          <p:cNvSpPr/>
          <p:nvPr/>
        </p:nvSpPr>
        <p:spPr>
          <a:xfrm>
            <a:off x="0" y="-1"/>
            <a:ext cx="12192000" cy="956400"/>
          </a:xfrm>
          <a:prstGeom prst="rect">
            <a:avLst/>
          </a:prstGeom>
          <a:solidFill>
            <a:srgbClr val="BB2424"/>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20"/>
          <p:cNvSpPr txBox="1"/>
          <p:nvPr/>
        </p:nvSpPr>
        <p:spPr>
          <a:xfrm>
            <a:off x="548107" y="308355"/>
            <a:ext cx="10392000" cy="861774"/>
          </a:xfrm>
          <a:prstGeom prst="rect">
            <a:avLst/>
          </a:prstGeom>
          <a:noFill/>
          <a:ln>
            <a:noFill/>
          </a:ln>
        </p:spPr>
        <p:txBody>
          <a:bodyPr spcFirstLastPara="1" wrap="square" lIns="274300" tIns="0" rIns="274300" bIns="0" anchor="ctr"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a:solidFill>
                  <a:schemeClr val="lt1"/>
                </a:solidFill>
                <a:latin typeface="Montserrat SemiBold"/>
                <a:ea typeface="Montserrat SemiBold"/>
                <a:cs typeface="Montserrat SemiBold"/>
                <a:sym typeface="Montserrat SemiBold"/>
              </a:rPr>
              <a:t>Site Assessment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Montserrat SemiBold"/>
              <a:ea typeface="Montserrat SemiBold"/>
              <a:cs typeface="Montserrat SemiBold"/>
              <a:sym typeface="Montserrat SemiBold"/>
            </a:endParaRPr>
          </a:p>
        </p:txBody>
      </p:sp>
      <p:sp>
        <p:nvSpPr>
          <p:cNvPr id="104" name="Google Shape;104;p20"/>
          <p:cNvSpPr/>
          <p:nvPr/>
        </p:nvSpPr>
        <p:spPr>
          <a:xfrm>
            <a:off x="4971394" y="4456386"/>
            <a:ext cx="40254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04040"/>
              </a:solidFill>
              <a:latin typeface="Montserrat ExtraBold"/>
              <a:ea typeface="Montserrat ExtraBold"/>
              <a:cs typeface="Montserrat ExtraBold"/>
              <a:sym typeface="Montserrat ExtraBold"/>
            </a:endParaRPr>
          </a:p>
        </p:txBody>
      </p:sp>
      <p:sp>
        <p:nvSpPr>
          <p:cNvPr id="105" name="Google Shape;105;p20"/>
          <p:cNvSpPr txBox="1"/>
          <p:nvPr/>
        </p:nvSpPr>
        <p:spPr>
          <a:xfrm>
            <a:off x="3344700" y="2275575"/>
            <a:ext cx="564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20"/>
          <p:cNvSpPr txBox="1"/>
          <p:nvPr/>
        </p:nvSpPr>
        <p:spPr>
          <a:xfrm>
            <a:off x="8267900" y="1683375"/>
            <a:ext cx="3663000" cy="4032300"/>
          </a:xfrm>
          <a:prstGeom prst="rect">
            <a:avLst/>
          </a:prstGeom>
          <a:noFill/>
          <a:ln>
            <a:noFill/>
          </a:ln>
        </p:spPr>
        <p:txBody>
          <a:bodyPr spcFirstLastPara="1" wrap="square" lIns="91425" tIns="91425" rIns="91425" bIns="91425" anchor="t" anchorCtr="0">
            <a:spAutoFit/>
          </a:bodyPr>
          <a:lstStyle/>
          <a:p>
            <a:pPr marL="57150" lvl="0" indent="0" algn="l" rtl="0">
              <a:lnSpc>
                <a:spcPct val="107916"/>
              </a:lnSpc>
              <a:spcBef>
                <a:spcPts val="0"/>
              </a:spcBef>
              <a:spcAft>
                <a:spcPts val="0"/>
              </a:spcAft>
              <a:buNone/>
            </a:pPr>
            <a:r>
              <a:rPr lang="en-US" sz="1800" b="1" u="sng">
                <a:solidFill>
                  <a:schemeClr val="dk1"/>
                </a:solidFill>
              </a:rPr>
              <a:t>SITE ASSESSMENT OUTLINE:</a:t>
            </a:r>
            <a:endParaRPr sz="2300" b="0" i="0" u="none" strike="noStrike" cap="none">
              <a:solidFill>
                <a:srgbClr val="000000"/>
              </a:solidFill>
              <a:latin typeface="Arial"/>
              <a:ea typeface="Arial"/>
              <a:cs typeface="Arial"/>
              <a:sym typeface="Arial"/>
            </a:endParaRPr>
          </a:p>
          <a:p>
            <a:pPr marL="457200" lvl="0" indent="-349250" algn="l" rtl="0">
              <a:lnSpc>
                <a:spcPct val="107916"/>
              </a:lnSpc>
              <a:spcBef>
                <a:spcPts val="0"/>
              </a:spcBef>
              <a:spcAft>
                <a:spcPts val="0"/>
              </a:spcAft>
              <a:buClr>
                <a:schemeClr val="dk1"/>
              </a:buClr>
              <a:buSzPts val="1900"/>
              <a:buFont typeface="Arial"/>
              <a:buChar char="●"/>
            </a:pPr>
            <a:r>
              <a:rPr lang="en-US" sz="1900">
                <a:solidFill>
                  <a:schemeClr val="dk1"/>
                </a:solidFill>
              </a:rPr>
              <a:t>Initial Site Assessment </a:t>
            </a:r>
            <a:endParaRPr sz="1900">
              <a:solidFill>
                <a:schemeClr val="dk1"/>
              </a:solidFill>
            </a:endParaRPr>
          </a:p>
          <a:p>
            <a:pPr marL="457200" lvl="0" indent="-349250" algn="l" rtl="0">
              <a:lnSpc>
                <a:spcPct val="107916"/>
              </a:lnSpc>
              <a:spcBef>
                <a:spcPts val="0"/>
              </a:spcBef>
              <a:spcAft>
                <a:spcPts val="0"/>
              </a:spcAft>
              <a:buClr>
                <a:schemeClr val="dk1"/>
              </a:buClr>
              <a:buSzPts val="1900"/>
              <a:buFont typeface="Arial"/>
              <a:buChar char="●"/>
            </a:pPr>
            <a:r>
              <a:rPr lang="en-US" sz="1900">
                <a:solidFill>
                  <a:schemeClr val="dk1"/>
                </a:solidFill>
              </a:rPr>
              <a:t>Wetland Delineation/ Existing Conditions Survey</a:t>
            </a:r>
            <a:endParaRPr sz="1900">
              <a:solidFill>
                <a:schemeClr val="dk1"/>
              </a:solidFill>
            </a:endParaRPr>
          </a:p>
          <a:p>
            <a:pPr marL="457200" lvl="0" indent="-349250" algn="l" rtl="0">
              <a:lnSpc>
                <a:spcPct val="107916"/>
              </a:lnSpc>
              <a:spcBef>
                <a:spcPts val="0"/>
              </a:spcBef>
              <a:spcAft>
                <a:spcPts val="0"/>
              </a:spcAft>
              <a:buClr>
                <a:schemeClr val="dk1"/>
              </a:buClr>
              <a:buSzPts val="1900"/>
              <a:buFont typeface="Arial"/>
              <a:buChar char="●"/>
            </a:pPr>
            <a:r>
              <a:rPr lang="en-US" sz="1900">
                <a:solidFill>
                  <a:schemeClr val="dk1"/>
                </a:solidFill>
              </a:rPr>
              <a:t>21E Environmental Site Assessment </a:t>
            </a:r>
            <a:endParaRPr sz="1900">
              <a:solidFill>
                <a:schemeClr val="dk1"/>
              </a:solidFill>
            </a:endParaRPr>
          </a:p>
          <a:p>
            <a:pPr marL="457200" lvl="0" indent="-349250" algn="l" rtl="0">
              <a:lnSpc>
                <a:spcPct val="107916"/>
              </a:lnSpc>
              <a:spcBef>
                <a:spcPts val="0"/>
              </a:spcBef>
              <a:spcAft>
                <a:spcPts val="0"/>
              </a:spcAft>
              <a:buClr>
                <a:schemeClr val="dk1"/>
              </a:buClr>
              <a:buSzPts val="1900"/>
              <a:buFont typeface="Arial"/>
              <a:buChar char="●"/>
            </a:pPr>
            <a:r>
              <a:rPr lang="en-US" sz="1900">
                <a:solidFill>
                  <a:schemeClr val="dk1"/>
                </a:solidFill>
              </a:rPr>
              <a:t>Geotechnical Investigation </a:t>
            </a:r>
            <a:endParaRPr sz="1900">
              <a:solidFill>
                <a:schemeClr val="dk1"/>
              </a:solidFill>
            </a:endParaRPr>
          </a:p>
          <a:p>
            <a:pPr marL="457200" lvl="0" indent="-349250" algn="l" rtl="0">
              <a:lnSpc>
                <a:spcPct val="107916"/>
              </a:lnSpc>
              <a:spcBef>
                <a:spcPts val="0"/>
              </a:spcBef>
              <a:spcAft>
                <a:spcPts val="0"/>
              </a:spcAft>
              <a:buClr>
                <a:schemeClr val="dk1"/>
              </a:buClr>
              <a:buSzPts val="1900"/>
              <a:buFont typeface="Arial"/>
              <a:buChar char="●"/>
            </a:pPr>
            <a:r>
              <a:rPr lang="en-US" sz="1900">
                <a:solidFill>
                  <a:schemeClr val="dk1"/>
                </a:solidFill>
              </a:rPr>
              <a:t>Site Design/ Permitting</a:t>
            </a:r>
            <a:endParaRPr sz="1900">
              <a:solidFill>
                <a:schemeClr val="dk1"/>
              </a:solidFill>
            </a:endParaRPr>
          </a:p>
          <a:p>
            <a:pPr marL="457200" lvl="0" indent="-349250" algn="l" rtl="0">
              <a:lnSpc>
                <a:spcPct val="107916"/>
              </a:lnSpc>
              <a:spcBef>
                <a:spcPts val="0"/>
              </a:spcBef>
              <a:spcAft>
                <a:spcPts val="0"/>
              </a:spcAft>
              <a:buClr>
                <a:schemeClr val="dk1"/>
              </a:buClr>
              <a:buSzPts val="1900"/>
              <a:buFont typeface="Arial"/>
              <a:buChar char="●"/>
            </a:pPr>
            <a:r>
              <a:rPr lang="en-US" sz="1900">
                <a:solidFill>
                  <a:schemeClr val="dk1"/>
                </a:solidFill>
              </a:rPr>
              <a:t>Traffic Mitigation (GPI)</a:t>
            </a:r>
            <a:endParaRPr sz="1900">
              <a:solidFill>
                <a:schemeClr val="dk1"/>
              </a:solidFill>
            </a:endParaRPr>
          </a:p>
          <a:p>
            <a:pPr marL="457200" lvl="0" indent="-349250" algn="l" rtl="0">
              <a:lnSpc>
                <a:spcPct val="107916"/>
              </a:lnSpc>
              <a:spcBef>
                <a:spcPts val="0"/>
              </a:spcBef>
              <a:spcAft>
                <a:spcPts val="0"/>
              </a:spcAft>
              <a:buClr>
                <a:schemeClr val="dk1"/>
              </a:buClr>
              <a:buSzPts val="1900"/>
              <a:buFont typeface="Arial"/>
              <a:buChar char="●"/>
            </a:pPr>
            <a:r>
              <a:rPr lang="en-US" sz="1900">
                <a:solidFill>
                  <a:schemeClr val="dk1"/>
                </a:solidFill>
              </a:rPr>
              <a:t>Pest Control</a:t>
            </a:r>
            <a:endParaRPr sz="19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700"/>
          </a:p>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pic>
        <p:nvPicPr>
          <p:cNvPr id="107" name="Google Shape;107;p20"/>
          <p:cNvPicPr preferRelativeResize="0"/>
          <p:nvPr/>
        </p:nvPicPr>
        <p:blipFill>
          <a:blip r:embed="rId3">
            <a:alphaModFix/>
          </a:blip>
          <a:stretch>
            <a:fillRect/>
          </a:stretch>
        </p:blipFill>
        <p:spPr>
          <a:xfrm>
            <a:off x="466625" y="996000"/>
            <a:ext cx="7705087" cy="5861999"/>
          </a:xfrm>
          <a:prstGeom prst="rect">
            <a:avLst/>
          </a:prstGeom>
          <a:noFill/>
          <a:ln>
            <a:noFill/>
          </a:ln>
        </p:spPr>
      </p:pic>
    </p:spTree>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1556</Words>
  <Application>Microsoft Office PowerPoint</Application>
  <PresentationFormat>Widescreen</PresentationFormat>
  <Paragraphs>444</Paragraphs>
  <Slides>36</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Black Ops One</vt:lpstr>
      <vt:lpstr>Noto Sans Symbols</vt:lpstr>
      <vt:lpstr>Century Gothic</vt:lpstr>
      <vt:lpstr>Montserrat</vt:lpstr>
      <vt:lpstr>Montserrat ExtraBold</vt:lpstr>
      <vt:lpstr>Calibri</vt:lpstr>
      <vt:lpstr>Montserrat SemiBold</vt:lpstr>
      <vt:lpstr>Merriweather</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Harris;Taylor MacDonald</dc:creator>
  <cp:lastModifiedBy>Frances Bruttaniti</cp:lastModifiedBy>
  <cp:revision>2</cp:revision>
  <cp:lastPrinted>2023-03-20T20:28:46Z</cp:lastPrinted>
  <dcterms:created xsi:type="dcterms:W3CDTF">2020-02-13T18:03:27Z</dcterms:created>
  <dcterms:modified xsi:type="dcterms:W3CDTF">2023-03-20T20:35:38Z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