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5194300" cy="96012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ExtraBold"/>
      <p:bold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jlqjR7KtGR9iHYxbjm4pCeTYEN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ExtraBold-boldItalic.fntdata"/><Relationship Id="rId21" Type="http://schemas.openxmlformats.org/officeDocument/2006/relationships/font" Target="fonts/MontserratExtraBold-bold.fntdata"/><Relationship Id="rId24" Type="http://schemas.openxmlformats.org/officeDocument/2006/relationships/font" Target="fonts/Merriweather-bold.fntdata"/><Relationship Id="rId23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erriweather-boldItalic.fntdata"/><Relationship Id="rId25" Type="http://schemas.openxmlformats.org/officeDocument/2006/relationships/font" Target="fonts/Merriweather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8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250863" cy="4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2942235" y="1"/>
            <a:ext cx="2250863" cy="4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2825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519430" y="4620579"/>
            <a:ext cx="4155440" cy="3780473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19474"/>
            <a:ext cx="2250863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2942235" y="9119474"/>
            <a:ext cx="2250863" cy="481726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519430" y="4620579"/>
            <a:ext cx="4155440" cy="3780473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-2825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/>
          <p:nvPr>
            <p:ph idx="1" type="body"/>
          </p:nvPr>
        </p:nvSpPr>
        <p:spPr>
          <a:xfrm>
            <a:off x="519430" y="4620579"/>
            <a:ext cx="4155440" cy="3780473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:notes"/>
          <p:cNvSpPr/>
          <p:nvPr>
            <p:ph idx="2" type="sldImg"/>
          </p:nvPr>
        </p:nvSpPr>
        <p:spPr>
          <a:xfrm>
            <a:off x="-2825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3543ad80d4_0_23:notes"/>
          <p:cNvSpPr/>
          <p:nvPr>
            <p:ph idx="2" type="sldImg"/>
          </p:nvPr>
        </p:nvSpPr>
        <p:spPr>
          <a:xfrm>
            <a:off x="-2825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13543ad80d4_0_23:notes"/>
          <p:cNvSpPr txBox="1"/>
          <p:nvPr>
            <p:ph idx="1" type="body"/>
          </p:nvPr>
        </p:nvSpPr>
        <p:spPr>
          <a:xfrm>
            <a:off x="519430" y="4620579"/>
            <a:ext cx="41553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g13543ad80d4_0_23:notes"/>
          <p:cNvSpPr txBox="1"/>
          <p:nvPr>
            <p:ph idx="12" type="sldNum"/>
          </p:nvPr>
        </p:nvSpPr>
        <p:spPr>
          <a:xfrm>
            <a:off x="2942235" y="9119474"/>
            <a:ext cx="2250900" cy="4818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543ad80d4_0_29:notes"/>
          <p:cNvSpPr/>
          <p:nvPr>
            <p:ph idx="2" type="sldImg"/>
          </p:nvPr>
        </p:nvSpPr>
        <p:spPr>
          <a:xfrm>
            <a:off x="-2825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3543ad80d4_0_29:notes"/>
          <p:cNvSpPr txBox="1"/>
          <p:nvPr>
            <p:ph idx="1" type="body"/>
          </p:nvPr>
        </p:nvSpPr>
        <p:spPr>
          <a:xfrm>
            <a:off x="519430" y="4620579"/>
            <a:ext cx="41553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13543ad80d4_0_29:notes"/>
          <p:cNvSpPr txBox="1"/>
          <p:nvPr>
            <p:ph idx="12" type="sldNum"/>
          </p:nvPr>
        </p:nvSpPr>
        <p:spPr>
          <a:xfrm>
            <a:off x="2942235" y="9119474"/>
            <a:ext cx="2250900" cy="4818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5f7c501fa_0_0:notes"/>
          <p:cNvSpPr/>
          <p:nvPr>
            <p:ph idx="2" type="sldImg"/>
          </p:nvPr>
        </p:nvSpPr>
        <p:spPr>
          <a:xfrm>
            <a:off x="-2825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5f7c501fa_0_0:notes"/>
          <p:cNvSpPr txBox="1"/>
          <p:nvPr>
            <p:ph idx="1" type="body"/>
          </p:nvPr>
        </p:nvSpPr>
        <p:spPr>
          <a:xfrm>
            <a:off x="519430" y="4620579"/>
            <a:ext cx="41553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135f7c501fa_0_0:notes"/>
          <p:cNvSpPr txBox="1"/>
          <p:nvPr>
            <p:ph idx="12" type="sldNum"/>
          </p:nvPr>
        </p:nvSpPr>
        <p:spPr>
          <a:xfrm>
            <a:off x="2942235" y="9119474"/>
            <a:ext cx="2250900" cy="481800"/>
          </a:xfrm>
          <a:prstGeom prst="rect">
            <a:avLst/>
          </a:prstGeom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519430" y="4620579"/>
            <a:ext cx="4155440" cy="3780473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-282575" y="1200150"/>
            <a:ext cx="5759450" cy="324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6559218c2_2_4:notes"/>
          <p:cNvSpPr txBox="1"/>
          <p:nvPr>
            <p:ph idx="1" type="body"/>
          </p:nvPr>
        </p:nvSpPr>
        <p:spPr>
          <a:xfrm>
            <a:off x="519430" y="4620579"/>
            <a:ext cx="41553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136559218c2_2_4:notes"/>
          <p:cNvSpPr/>
          <p:nvPr>
            <p:ph idx="2" type="sldImg"/>
          </p:nvPr>
        </p:nvSpPr>
        <p:spPr>
          <a:xfrm>
            <a:off x="-2825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6559218c2_2_15:notes"/>
          <p:cNvSpPr txBox="1"/>
          <p:nvPr>
            <p:ph idx="1" type="body"/>
          </p:nvPr>
        </p:nvSpPr>
        <p:spPr>
          <a:xfrm>
            <a:off x="519430" y="4620579"/>
            <a:ext cx="4155300" cy="3780600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136559218c2_2_15:notes"/>
          <p:cNvSpPr/>
          <p:nvPr>
            <p:ph idx="2" type="sldImg"/>
          </p:nvPr>
        </p:nvSpPr>
        <p:spPr>
          <a:xfrm>
            <a:off x="-282575" y="1200150"/>
            <a:ext cx="57594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/>
          <p:nvPr/>
        </p:nvSpPr>
        <p:spPr>
          <a:xfrm>
            <a:off x="12700" y="0"/>
            <a:ext cx="6096000" cy="6858000"/>
          </a:xfrm>
          <a:prstGeom prst="rect">
            <a:avLst/>
          </a:prstGeom>
          <a:solidFill>
            <a:srgbClr val="BB24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 txBox="1"/>
          <p:nvPr/>
        </p:nvSpPr>
        <p:spPr>
          <a:xfrm>
            <a:off x="14850" y="515947"/>
            <a:ext cx="60918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28600" spcFirstLastPara="1" rIns="91425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STATUS REPORT:</a:t>
            </a:r>
            <a:endParaRPr sz="5200">
              <a:solidFill>
                <a:srgbClr val="F1C23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>
              <a:solidFill>
                <a:srgbClr val="F1C23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rgbClr val="F1C232"/>
                </a:solidFill>
                <a:latin typeface="Merriweather"/>
                <a:ea typeface="Merriweather"/>
                <a:cs typeface="Merriweather"/>
                <a:sym typeface="Merriweather"/>
              </a:rPr>
              <a:t>STOUGHTON FIRE DEPARTMENT PROJECT </a:t>
            </a:r>
            <a:endParaRPr sz="900">
              <a:solidFill>
                <a:srgbClr val="F1C23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" name="Google Shape;27;p1"/>
          <p:cNvSpPr txBox="1"/>
          <p:nvPr/>
        </p:nvSpPr>
        <p:spPr>
          <a:xfrm>
            <a:off x="3153808" y="0"/>
            <a:ext cx="2952750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82875" wrap="square" tIns="1371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June 28, 2022</a:t>
            </a:r>
            <a:endParaRPr b="0" i="0" sz="16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1"/>
          <p:cNvPicPr preferRelativeResize="0"/>
          <p:nvPr/>
        </p:nvPicPr>
        <p:blipFill rotWithShape="1">
          <a:blip r:embed="rId3">
            <a:alphaModFix/>
          </a:blip>
          <a:srcRect b="28468" l="7937" r="4832" t="5494"/>
          <a:stretch/>
        </p:blipFill>
        <p:spPr>
          <a:xfrm>
            <a:off x="6108700" y="515950"/>
            <a:ext cx="6091802" cy="25368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6108700" y="3052775"/>
            <a:ext cx="609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1"/>
          <p:cNvPicPr preferRelativeResize="0"/>
          <p:nvPr/>
        </p:nvPicPr>
        <p:blipFill rotWithShape="1">
          <a:blip r:embed="rId4">
            <a:alphaModFix/>
          </a:blip>
          <a:srcRect b="3012" l="22874" r="672" t="1966"/>
          <a:stretch/>
        </p:blipFill>
        <p:spPr>
          <a:xfrm>
            <a:off x="6159300" y="3052775"/>
            <a:ext cx="6045399" cy="244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2424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Fire Department Work Since Town Appropriation</a:t>
            </a:r>
            <a:r>
              <a:rPr b="0" i="0" lang="en-US" sz="2200" u="none" cap="none" strike="noStrik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200" u="none" cap="none" strike="noStrike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"/>
          <p:cNvSpPr txBox="1"/>
          <p:nvPr/>
        </p:nvSpPr>
        <p:spPr>
          <a:xfrm>
            <a:off x="6096000" y="6206203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2743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7281050" y="1647975"/>
            <a:ext cx="58959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3"/>
          <p:cNvSpPr txBox="1"/>
          <p:nvPr/>
        </p:nvSpPr>
        <p:spPr>
          <a:xfrm>
            <a:off x="40950" y="849575"/>
            <a:ext cx="7470000" cy="6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300" u="sng">
                <a:solidFill>
                  <a:schemeClr val="lt1"/>
                </a:solidFill>
              </a:rPr>
              <a:t>Working Group Meetings</a:t>
            </a:r>
            <a:endParaRPr b="1"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February 17, 2022</a:t>
            </a:r>
            <a:r>
              <a:rPr lang="en-US" sz="1000">
                <a:solidFill>
                  <a:schemeClr val="lt1"/>
                </a:solidFill>
              </a:rPr>
              <a:t> – Kick off, establish project schedule, expectations, and milestones. Discussed Architect and OPM Scope for updated proposals.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March 9, 2022</a:t>
            </a:r>
            <a:r>
              <a:rPr lang="en-US" sz="1000">
                <a:solidFill>
                  <a:schemeClr val="lt1"/>
                </a:solidFill>
              </a:rPr>
              <a:t> – D&amp;W Proposal reviewed. Floor Plan review. Site updates and Owner Vendor discussions about radios, IT, AV, Security, etc. Early discussions about site plan permitting.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March 22, 2022</a:t>
            </a:r>
            <a:r>
              <a:rPr lang="en-US" sz="1000">
                <a:solidFill>
                  <a:schemeClr val="lt1"/>
                </a:solidFill>
              </a:rPr>
              <a:t> – D&amp;W and PA proposals final review. Design update with room data sheets, updated site plans, and kitchen layouts. Geotechnical proposals being received.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April 6, 2022</a:t>
            </a:r>
            <a:r>
              <a:rPr lang="en-US" sz="1000">
                <a:solidFill>
                  <a:schemeClr val="lt1"/>
                </a:solidFill>
              </a:rPr>
              <a:t> – D&amp;W and PA proposals signed. Design update with exterior 3D model, HVAC systems discussion, Update on site proposals for Geotech and Haz-mat. Budget reviewed for both Prospect St and Freeman St. IT Meeting with GGD followed the meeting.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April 27, 2022</a:t>
            </a:r>
            <a:r>
              <a:rPr lang="en-US" sz="1000">
                <a:solidFill>
                  <a:schemeClr val="lt1"/>
                </a:solidFill>
              </a:rPr>
              <a:t> – Discussed Niche site plan permitting scope. Update on design documents. UEC chosen to move forward with the haz-mat survey at both buildings. Purchase of Prospect St awarded the night previous by Selectboard. SD package sent out for estimate.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May 4, 2022 – </a:t>
            </a:r>
            <a:r>
              <a:rPr lang="en-US" sz="1000">
                <a:solidFill>
                  <a:schemeClr val="lt1"/>
                </a:solidFill>
              </a:rPr>
              <a:t>Design update given. UEC proposal approved. Geotech proposal still under review. D&amp;W walked through the decon process in the plans. Invoice tracking sheet reviewed.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May 16, 2022</a:t>
            </a:r>
            <a:r>
              <a:rPr lang="en-US" sz="1000">
                <a:solidFill>
                  <a:schemeClr val="lt1"/>
                </a:solidFill>
              </a:rPr>
              <a:t> – Design update provided. SD estimate received but not scrubbed yet, in process of review by team. PES was approved for Geotech. Discussion on central dispatch and budget.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May 31, 2022</a:t>
            </a:r>
            <a:r>
              <a:rPr lang="en-US" sz="1000">
                <a:solidFill>
                  <a:schemeClr val="lt1"/>
                </a:solidFill>
              </a:rPr>
              <a:t> – SD estimate received and reviewed. Current economic decisions have raised cost of construction. Discussed budget options. Geotech is underway at Prospect St.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200"/>
              </a:spcBef>
              <a:spcAft>
                <a:spcPts val="2200"/>
              </a:spcAft>
              <a:buNone/>
            </a:pPr>
            <a:r>
              <a:rPr b="1" lang="en-US" sz="1000">
                <a:solidFill>
                  <a:schemeClr val="lt1"/>
                </a:solidFill>
              </a:rPr>
              <a:t>June 16, 2022</a:t>
            </a:r>
            <a:r>
              <a:rPr lang="en-US" sz="1000">
                <a:solidFill>
                  <a:schemeClr val="lt1"/>
                </a:solidFill>
              </a:rPr>
              <a:t> – Options for dealing with the rising construction costs were discussed at length. </a:t>
            </a:r>
            <a:endParaRPr sz="1000">
              <a:solidFill>
                <a:schemeClr val="lt1"/>
              </a:solidFill>
            </a:endParaRPr>
          </a:p>
        </p:txBody>
      </p:sp>
      <p:cxnSp>
        <p:nvCxnSpPr>
          <p:cNvPr id="39" name="Google Shape;39;p3"/>
          <p:cNvCxnSpPr/>
          <p:nvPr/>
        </p:nvCxnSpPr>
        <p:spPr>
          <a:xfrm>
            <a:off x="7459875" y="1043825"/>
            <a:ext cx="10200" cy="5517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3"/>
          <p:cNvSpPr txBox="1"/>
          <p:nvPr/>
        </p:nvSpPr>
        <p:spPr>
          <a:xfrm>
            <a:off x="7510900" y="1100625"/>
            <a:ext cx="4204800" cy="5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300" u="sng">
                <a:solidFill>
                  <a:schemeClr val="lt1"/>
                </a:solidFill>
              </a:rPr>
              <a:t>Specialty Design Meetings</a:t>
            </a:r>
            <a:endParaRPr b="1" sz="11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2/14/2022 – Floor Plans detailed walk through &amp; review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3/10/2022 – Room Data Sheets review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3/14/2022 – Site Plan Review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3/16/2022 – Room Data Sheets review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3/20/2022 – Walk through existing facilities (Freeman &amp; Central Streets)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4/6/2022 – Technology &amp; Security meeting with Electrical Engineer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4/13/2022 – Room Data Sheets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4/27/2022 – SD final plans review with SFD at Central Street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5/31/2022 – Site Geotech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6/1/2022 – Interior Design Review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>
                <a:solidFill>
                  <a:schemeClr val="lt1"/>
                </a:solidFill>
              </a:rPr>
              <a:t>6/13/2022 – Water Main / Fire protection discussion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2424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g13543ad80d4_0_23"/>
          <p:cNvPicPr preferRelativeResize="0"/>
          <p:nvPr/>
        </p:nvPicPr>
        <p:blipFill rotWithShape="1">
          <a:blip r:embed="rId3">
            <a:alphaModFix/>
          </a:blip>
          <a:srcRect b="28468" l="7937" r="4832" t="5494"/>
          <a:stretch/>
        </p:blipFill>
        <p:spPr>
          <a:xfrm>
            <a:off x="140550" y="214300"/>
            <a:ext cx="5079551" cy="248577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13543ad80d4_0_23"/>
          <p:cNvSpPr txBox="1"/>
          <p:nvPr/>
        </p:nvSpPr>
        <p:spPr>
          <a:xfrm>
            <a:off x="140550" y="2700075"/>
            <a:ext cx="3993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D966"/>
                </a:solidFill>
              </a:rPr>
              <a:t> </a:t>
            </a:r>
            <a:r>
              <a:rPr lang="en-US" sz="2300">
                <a:solidFill>
                  <a:schemeClr val="lt1"/>
                </a:solidFill>
              </a:rPr>
              <a:t>Previous Total Square Footage @ 27,200 sq/ft</a:t>
            </a:r>
            <a:endParaRPr sz="2300">
              <a:solidFill>
                <a:schemeClr val="lt1"/>
              </a:solidFill>
            </a:endParaRPr>
          </a:p>
        </p:txBody>
      </p:sp>
      <p:sp>
        <p:nvSpPr>
          <p:cNvPr id="48" name="Google Shape;48;g13543ad80d4_0_23"/>
          <p:cNvSpPr txBox="1"/>
          <p:nvPr/>
        </p:nvSpPr>
        <p:spPr>
          <a:xfrm>
            <a:off x="7102925" y="1745775"/>
            <a:ext cx="3813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New Total Square Footage @ 25,066 Sq/Ft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49" name="Google Shape;49;g13543ad80d4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450" y="2765650"/>
            <a:ext cx="8772700" cy="394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13543ad80d4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27700"/>
            <a:ext cx="6244173" cy="4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13543ad80d4_0_29"/>
          <p:cNvPicPr preferRelativeResize="0"/>
          <p:nvPr/>
        </p:nvPicPr>
        <p:blipFill rotWithShape="1">
          <a:blip r:embed="rId4">
            <a:alphaModFix/>
          </a:blip>
          <a:srcRect b="0" l="888" r="27462" t="28683"/>
          <a:stretch/>
        </p:blipFill>
        <p:spPr>
          <a:xfrm>
            <a:off x="5513925" y="52925"/>
            <a:ext cx="6578625" cy="5882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>
              <a:srgbClr val="000000">
                <a:alpha val="48000"/>
              </a:srgbClr>
            </a:outerShdw>
            <a:reflection blurRad="0" dir="5400000" dist="38100" endA="0" endPos="1000" fadeDir="5400012" kx="0" rotWithShape="0" algn="bl" stPos="0" sy="-100000" ky="0"/>
          </a:effectLst>
        </p:spPr>
      </p:pic>
      <p:sp>
        <p:nvSpPr>
          <p:cNvPr id="57" name="Google Shape;57;g13543ad80d4_0_29"/>
          <p:cNvSpPr txBox="1"/>
          <p:nvPr/>
        </p:nvSpPr>
        <p:spPr>
          <a:xfrm>
            <a:off x="419225" y="1160925"/>
            <a:ext cx="6244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1st Layout</a:t>
            </a:r>
            <a:endParaRPr sz="2500"/>
          </a:p>
        </p:txBody>
      </p:sp>
      <p:sp>
        <p:nvSpPr>
          <p:cNvPr id="58" name="Google Shape;58;g13543ad80d4_0_29"/>
          <p:cNvSpPr txBox="1"/>
          <p:nvPr/>
        </p:nvSpPr>
        <p:spPr>
          <a:xfrm>
            <a:off x="6180525" y="827700"/>
            <a:ext cx="6191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Current design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2424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5f7c501fa_0_0"/>
          <p:cNvSpPr txBox="1"/>
          <p:nvPr/>
        </p:nvSpPr>
        <p:spPr>
          <a:xfrm>
            <a:off x="129000" y="118250"/>
            <a:ext cx="1198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g135f7c501f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40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135f7c501fa_0_0"/>
          <p:cNvSpPr txBox="1"/>
          <p:nvPr/>
        </p:nvSpPr>
        <p:spPr>
          <a:xfrm>
            <a:off x="569700" y="4245150"/>
            <a:ext cx="62067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 u="sng">
                <a:solidFill>
                  <a:srgbClr val="F1C232"/>
                </a:solidFill>
              </a:rPr>
              <a:t>Main Accomplishments</a:t>
            </a:r>
            <a:endParaRPr b="1" sz="1800" u="sng">
              <a:solidFill>
                <a:srgbClr val="F1C232"/>
              </a:solidFill>
            </a:endParaRPr>
          </a:p>
          <a:p>
            <a:pPr indent="0" lvl="0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1C232"/>
                </a:solidFill>
              </a:rPr>
              <a:t>1. OPM and Architect under contract</a:t>
            </a:r>
            <a:endParaRPr sz="1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1C232"/>
                </a:solidFill>
              </a:rPr>
              <a:t>2. Haz-mat survey and reports for both Prospect and Freeman </a:t>
            </a:r>
            <a:endParaRPr sz="1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1C232"/>
                </a:solidFill>
              </a:rPr>
              <a:t>3. Geotechnical Investigations completed</a:t>
            </a:r>
            <a:endParaRPr sz="1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1C232"/>
                </a:solidFill>
              </a:rPr>
              <a:t>4. Re-confirmation of FD Program</a:t>
            </a:r>
            <a:endParaRPr sz="1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F1C232"/>
                </a:solidFill>
              </a:rPr>
              <a:t>5. Room Data Sheets Complete</a:t>
            </a:r>
            <a:endParaRPr sz="1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135f7c501fa_0_0"/>
          <p:cNvSpPr txBox="1"/>
          <p:nvPr/>
        </p:nvSpPr>
        <p:spPr>
          <a:xfrm>
            <a:off x="6776400" y="4802725"/>
            <a:ext cx="52563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F1C232"/>
                </a:solidFill>
              </a:rPr>
              <a:t>6. Exterior Modeling Complete</a:t>
            </a:r>
            <a:endParaRPr sz="17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F1C232"/>
                </a:solidFill>
              </a:rPr>
              <a:t>7. Schematic Design Complete</a:t>
            </a:r>
            <a:endParaRPr sz="17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F1C232"/>
                </a:solidFill>
              </a:rPr>
              <a:t>8. Schematic Design Estimate Complete</a:t>
            </a:r>
            <a:endParaRPr sz="17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F1C232"/>
                </a:solidFill>
              </a:rPr>
              <a:t>9. Process of removal of UST underway</a:t>
            </a:r>
            <a:endParaRPr sz="17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F1C232"/>
                </a:solidFill>
              </a:rPr>
              <a:t>10. Stayed on Schedule to this point</a:t>
            </a:r>
            <a:endParaRPr sz="17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/>
          <p:nvPr/>
        </p:nvSpPr>
        <p:spPr>
          <a:xfrm>
            <a:off x="0" y="-1"/>
            <a:ext cx="12192000" cy="956441"/>
          </a:xfrm>
          <a:prstGeom prst="rect">
            <a:avLst/>
          </a:prstGeom>
          <a:solidFill>
            <a:srgbClr val="BB24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548107" y="308292"/>
            <a:ext cx="1039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74300" spcFirstLastPara="1" rIns="27430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Budget Update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4971394" y="4456386"/>
            <a:ext cx="40254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3344700" y="2275575"/>
            <a:ext cx="564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 txBox="1"/>
          <p:nvPr/>
        </p:nvSpPr>
        <p:spPr>
          <a:xfrm>
            <a:off x="68325" y="2224075"/>
            <a:ext cx="62967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/>
              <a:t>Initial Estimated Costs (AUG 2021)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Prospect &amp; Freeman   $27,361,000.00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ARPA Funds  		       $6,400,000.00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Net Borrowing	          $20,961,000.00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 txBox="1"/>
          <p:nvPr/>
        </p:nvSpPr>
        <p:spPr>
          <a:xfrm>
            <a:off x="6174250" y="2224075"/>
            <a:ext cx="57615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/>
              <a:t>Current</a:t>
            </a:r>
            <a:r>
              <a:rPr b="1" lang="en-US" sz="2500"/>
              <a:t> Estimated Costs (MAY 2022)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Prospect &amp; Freeman   $30,365,000.00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ARPA Funds  		       $6,400,000.00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Net Borrowing	          $23,965,000.00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" name="Google Shape;78;p5"/>
          <p:cNvCxnSpPr/>
          <p:nvPr/>
        </p:nvCxnSpPr>
        <p:spPr>
          <a:xfrm>
            <a:off x="5806850" y="1663475"/>
            <a:ext cx="20400" cy="367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6559218c2_2_4"/>
          <p:cNvSpPr/>
          <p:nvPr/>
        </p:nvSpPr>
        <p:spPr>
          <a:xfrm>
            <a:off x="0" y="-1"/>
            <a:ext cx="12192000" cy="956400"/>
          </a:xfrm>
          <a:prstGeom prst="rect">
            <a:avLst/>
          </a:prstGeom>
          <a:solidFill>
            <a:srgbClr val="BB24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g136559218c2_2_4"/>
          <p:cNvSpPr txBox="1"/>
          <p:nvPr/>
        </p:nvSpPr>
        <p:spPr>
          <a:xfrm>
            <a:off x="548107" y="308292"/>
            <a:ext cx="1039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74300" spcFirstLastPara="1" rIns="27430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Next Steps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5" name="Google Shape;85;g136559218c2_2_4"/>
          <p:cNvSpPr/>
          <p:nvPr/>
        </p:nvSpPr>
        <p:spPr>
          <a:xfrm>
            <a:off x="4971394" y="4456386"/>
            <a:ext cx="4025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6" name="Google Shape;86;g136559218c2_2_4"/>
          <p:cNvSpPr txBox="1"/>
          <p:nvPr/>
        </p:nvSpPr>
        <p:spPr>
          <a:xfrm>
            <a:off x="3344700" y="2275575"/>
            <a:ext cx="564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36559218c2_2_4"/>
          <p:cNvSpPr txBox="1"/>
          <p:nvPr/>
        </p:nvSpPr>
        <p:spPr>
          <a:xfrm>
            <a:off x="459250" y="1469575"/>
            <a:ext cx="114300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Approval to M</a:t>
            </a:r>
            <a:r>
              <a:rPr lang="en-US" sz="2500"/>
              <a:t>ove into the Design Development Phase</a:t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Complete Design Development Estimate &amp; Update Budget (AUG 2022)</a:t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Selectboard Update (mid SEP 2022)</a:t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Projected Bid Start  (JAN 2023)</a:t>
            </a:r>
            <a:endParaRPr sz="25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Projected Bid Award (MAR 2023)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36559218c2_2_15"/>
          <p:cNvSpPr/>
          <p:nvPr/>
        </p:nvSpPr>
        <p:spPr>
          <a:xfrm>
            <a:off x="0" y="-1"/>
            <a:ext cx="12192000" cy="956400"/>
          </a:xfrm>
          <a:prstGeom prst="rect">
            <a:avLst/>
          </a:prstGeom>
          <a:solidFill>
            <a:srgbClr val="BB24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36559218c2_2_15"/>
          <p:cNvSpPr txBox="1"/>
          <p:nvPr/>
        </p:nvSpPr>
        <p:spPr>
          <a:xfrm>
            <a:off x="752207" y="323092"/>
            <a:ext cx="10392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274300" spcFirstLastPara="1" rIns="27430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Chief’s Closing Remarks &amp; Open Discussion</a:t>
            </a:r>
            <a:endParaRPr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4" name="Google Shape;94;g136559218c2_2_15"/>
          <p:cNvSpPr/>
          <p:nvPr/>
        </p:nvSpPr>
        <p:spPr>
          <a:xfrm>
            <a:off x="4971394" y="4456386"/>
            <a:ext cx="4025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0404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" name="Google Shape;95;g136559218c2_2_15"/>
          <p:cNvSpPr txBox="1"/>
          <p:nvPr/>
        </p:nvSpPr>
        <p:spPr>
          <a:xfrm>
            <a:off x="3344700" y="2275575"/>
            <a:ext cx="564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g136559218c2_2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6400"/>
            <a:ext cx="12192000" cy="59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2020-02-13T18:03:27Z</dcterms:created>
  <dc:creator>Jason Harris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-699351019</vt:i4>
  </property>
  <property fmtid="{D5CDD505-2E9C-101B-9397-08002B2CF9AE}" pid="3" name="_NewReviewCycle">
    <vt:lpwstr/>
  </property>
  <property fmtid="{D5CDD505-2E9C-101B-9397-08002B2CF9AE}" pid="4" name="_EmailSubject">
    <vt:lpwstr>Stoughton Public Safety Facilities Committee - preparation meeting for Selectboard presentation</vt:lpwstr>
  </property>
  <property fmtid="{D5CDD505-2E9C-101B-9397-08002B2CF9AE}" pid="5" name="_AuthorEmail">
    <vt:lpwstr>jharris@DoreandWhittier.com</vt:lpwstr>
  </property>
  <property fmtid="{D5CDD505-2E9C-101B-9397-08002B2CF9AE}" pid="6" name="_AuthorEmailDisplayName">
    <vt:lpwstr>Jason Harris</vt:lpwstr>
  </property>
</Properties>
</file>